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10691800" cx="7559675"/>
  <p:notesSz cx="6797675" cy="9926625"/>
  <p:embeddedFontLs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7">
          <p15:clr>
            <a:srgbClr val="A4A3A4"/>
          </p15:clr>
        </p15:guide>
        <p15:guide id="2" pos="2381">
          <p15:clr>
            <a:srgbClr val="A4A3A4"/>
          </p15:clr>
        </p15:guide>
      </p15:sldGuideLst>
    </p:ext>
    <p:ext uri="GoogleSlidesCustomDataVersion2">
      <go:slidesCustomData xmlns:go="http://customooxmlschemas.google.com/" r:id="rId26" roundtripDataSignature="AMtx7mgmri0BAzflXYEz/Ec3F/K7JEGZ9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7" orient="horz"/>
        <p:guide pos="238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OpenSans-regular.fntdata"/><Relationship Id="rId21" Type="http://schemas.openxmlformats.org/officeDocument/2006/relationships/slide" Target="slides/slide16.xml"/><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f81126334d_0_84: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gf81126334d_0_8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f81126334d_0_117: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gf81126334d_0_11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f81126334d_0_141: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gf81126334d_0_14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f7f8b365c8_1_142: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gf7f8b365c8_1_14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fcddea307a_1_2:notes"/>
          <p:cNvSpPr/>
          <p:nvPr>
            <p:ph idx="2" type="sldImg"/>
          </p:nvPr>
        </p:nvSpPr>
        <p:spPr>
          <a:xfrm>
            <a:off x="2497921" y="744497"/>
            <a:ext cx="18027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g2fcddea307a_1_2: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2fcddea307a_1_16:notes"/>
          <p:cNvSpPr/>
          <p:nvPr>
            <p:ph idx="2" type="sldImg"/>
          </p:nvPr>
        </p:nvSpPr>
        <p:spPr>
          <a:xfrm>
            <a:off x="2497921" y="744497"/>
            <a:ext cx="18027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g2fcddea307a_1_16: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11494d8d390_1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4" name="Google Shape;304;g11494d8d390_1_0: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f8a48c4d7a_0_2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2" name="Google Shape;92;gf8a48c4d7a_0_21: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f7f8b365c8_2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0" name="Google Shape;100;gf7f8b365c8_2_0: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f8a48c4d7a_0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1" name="Google Shape;121;gf8a48c4d7a_0_0: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f81126334d_0_6: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gf81126334d_0_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f81126334d_0_23: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gf81126334d_0_2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f81126334d_0_42: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gf81126334d_0_4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f7f8b365c8_1_23: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gf7f8b365c8_1_2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f81126334d_0_64:notes"/>
          <p:cNvSpPr/>
          <p:nvPr>
            <p:ph idx="2" type="sldImg"/>
          </p:nvPr>
        </p:nvSpPr>
        <p:spPr>
          <a:xfrm>
            <a:off x="2082800" y="744538"/>
            <a:ext cx="2632075"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gf81126334d_0_6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3213985" y="1539450"/>
            <a:ext cx="3827100" cy="7598100"/>
          </a:xfrm>
          <a:prstGeom prst="rect">
            <a:avLst/>
          </a:prstGeom>
          <a:noFill/>
          <a:ln>
            <a:noFill/>
          </a:ln>
        </p:spPr>
      </p:sp>
      <p:sp>
        <p:nvSpPr>
          <p:cNvPr id="64" name="Google Shape;64;p11"/>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hyperlink" Target="https://tinyurl.com/openedrec" TargetMode="External"/><Relationship Id="rId5"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hyperlink" Target="https://tinyurl.com/openedrec" TargetMode="External"/><Relationship Id="rId5"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5.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png"/><Relationship Id="rId6" Type="http://schemas.openxmlformats.org/officeDocument/2006/relationships/image" Target="../media/image3.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sparceurope.org/what-we-do/open-education/enoel/" TargetMode="External"/><Relationship Id="rId5" Type="http://schemas.openxmlformats.org/officeDocument/2006/relationships/hyperlink" Target="https://doi.org/10.5281/zenodo.5568482" TargetMode="External"/><Relationship Id="rId6" Type="http://schemas.openxmlformats.org/officeDocument/2006/relationships/hyperlink" Target="https://creativecommons.org/licenses/by/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570908" y="1065775"/>
            <a:ext cx="3850622" cy="1348031"/>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5400"/>
              <a:buFont typeface="Arial"/>
              <a:buNone/>
            </a:pPr>
            <a:r>
              <a:rPr b="1" i="0" lang="en-DE" sz="54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5400"/>
              <a:buFont typeface="Arial"/>
              <a:buNone/>
            </a:pPr>
            <a:r>
              <a:rPr b="1" i="0" lang="en-DE" sz="5400" u="none" cap="none" strike="noStrike">
                <a:solidFill>
                  <a:schemeClr val="lt1"/>
                </a:solidFill>
                <a:latin typeface="Calibri"/>
                <a:ea typeface="Calibri"/>
                <a:cs typeface="Calibri"/>
                <a:sym typeface="Calibri"/>
              </a:rPr>
              <a:t>THEMELORE</a:t>
            </a:r>
            <a:endParaRPr b="0" i="0" sz="54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0" y="4595025"/>
            <a:ext cx="6175800" cy="16011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NJË PAKETË VEGLASH ENOEL</a:t>
            </a:r>
            <a:endParaRPr b="1" i="0" sz="4600" u="none" cap="none" strike="noStrike">
              <a:solidFill>
                <a:srgbClr val="004993"/>
              </a:solidFill>
              <a:latin typeface="Open Sans"/>
              <a:ea typeface="Open Sans"/>
              <a:cs typeface="Open Sans"/>
              <a:sym typeface="Open Sans"/>
            </a:endParaRPr>
          </a:p>
        </p:txBody>
      </p:sp>
      <p:pic>
        <p:nvPicPr>
          <p:cNvPr id="87" name="Google Shape;87;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8" name="Google Shape;88;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89" name="Google Shape;89;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f81126334d_0_8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gf81126334d_0_84"/>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6" name="Google Shape;216;gf81126334d_0_84"/>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gf81126334d_0_84"/>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8" name="Google Shape;218;gf81126334d_0_8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19" name="Google Shape;219;gf81126334d_0_8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0" name="Google Shape;220;gf81126334d_0_84"/>
          <p:cNvSpPr txBox="1"/>
          <p:nvPr/>
        </p:nvSpPr>
        <p:spPr>
          <a:xfrm>
            <a:off x="350003" y="4000044"/>
            <a:ext cx="5792700" cy="564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rgbClr val="34C3E0"/>
                </a:solidFill>
                <a:latin typeface="Open Sans"/>
                <a:ea typeface="Open Sans"/>
                <a:cs typeface="Open Sans"/>
                <a:sym typeface="Open Sans"/>
              </a:rPr>
              <a:t>institucionet</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Promovimi ekonomive të shkallës: </a:t>
            </a:r>
            <a:r>
              <a:rPr b="0" i="0" lang="en-DE" sz="1400" u="none" cap="none" strike="noStrike">
                <a:solidFill>
                  <a:schemeClr val="lt1"/>
                </a:solidFill>
                <a:latin typeface="Open Sans"/>
                <a:ea typeface="Open Sans"/>
                <a:cs typeface="Open Sans"/>
                <a:sym typeface="Open Sans"/>
              </a:rPr>
              <a:t>BHA janë falas në internet, mund të printohen, ruhen dhe përditësohen lehtësisht. Në vend të blerjes së teksteve shkollore, burimet mund të ridrejtohen drejt teknologjisë, duke përmirësuar mësimdhënien ose duke reduktuar kostot.</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Mbështetja e zhvillimit të fakultetit: </a:t>
            </a:r>
            <a:r>
              <a:rPr b="0" i="0" lang="en-DE" sz="1400" u="none" cap="none" strike="noStrike">
                <a:solidFill>
                  <a:schemeClr val="lt1"/>
                </a:solidFill>
                <a:latin typeface="Open Sans"/>
                <a:ea typeface="Open Sans"/>
                <a:cs typeface="Open Sans"/>
                <a:sym typeface="Open Sans"/>
              </a:rPr>
              <a:t>Qasja dhe përdorimi i zgjeruar i BHA dhe të mësuarit nga kolegët ndërmjet anëtarëve të fakultetit ndërinstitucional forcon cilësinë e materialeve arsimore.</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Përfitoni sa më shumë nga investimet publike:</a:t>
            </a:r>
            <a:r>
              <a:rPr b="0" i="0" lang="en-DE" sz="1400" u="none" cap="none" strike="noStrike">
                <a:solidFill>
                  <a:schemeClr val="lt1"/>
                </a:solidFill>
                <a:latin typeface="Open Sans"/>
                <a:ea typeface="Open Sans"/>
                <a:cs typeface="Open Sans"/>
                <a:sym typeface="Open Sans"/>
              </a:rPr>
              <a:t> Burimet nga financimi publik përdoren për të krijuar njohuri publike dhe ndahen në mënyrë transversale përmes institucioneve të shumta me kosto të reduktuara.</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Mbështetja e vetëpromovimit:</a:t>
            </a:r>
            <a:r>
              <a:rPr b="0" i="0" lang="en-DE" sz="1400" u="none" cap="none" strike="noStrike">
                <a:solidFill>
                  <a:schemeClr val="lt1"/>
                </a:solidFill>
                <a:latin typeface="Open Sans"/>
                <a:ea typeface="Open Sans"/>
                <a:cs typeface="Open Sans"/>
                <a:sym typeface="Open Sans"/>
              </a:rPr>
              <a:t> Imazhi publik i institucionit mund të përfitojë kryesisht nga cilësia e përbashkët dhe e ripërdorur e BHA-së.</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Mbështetja e bashkëpunimit ndërkombëtar: </a:t>
            </a:r>
            <a:r>
              <a:rPr b="0" i="0" lang="en-DE" sz="1400" u="none" cap="none" strike="noStrike">
                <a:solidFill>
                  <a:schemeClr val="lt1"/>
                </a:solidFill>
                <a:latin typeface="Open Sans"/>
                <a:ea typeface="Open Sans"/>
                <a:cs typeface="Open Sans"/>
                <a:sym typeface="Open Sans"/>
              </a:rPr>
              <a:t>Puna me BHA rrit dukshmërinë e institucionit dhe përmirëson reputacionin në nivel internacional nëpërmjet bashkëpunimit aktiv me institucione të tjera në nivel global.</a:t>
            </a:r>
            <a:endParaRPr b="1" i="0" sz="1500" u="none" cap="none" strike="noStrike">
              <a:solidFill>
                <a:schemeClr val="lt1"/>
              </a:solidFill>
              <a:latin typeface="Open Sans"/>
              <a:ea typeface="Open Sans"/>
              <a:cs typeface="Open Sans"/>
              <a:sym typeface="Open Sans"/>
            </a:endParaRPr>
          </a:p>
        </p:txBody>
      </p:sp>
      <p:sp>
        <p:nvSpPr>
          <p:cNvPr id="221" name="Google Shape;221;gf81126334d_0_84"/>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222" name="Google Shape;222;gf81126334d_0_84"/>
          <p:cNvSpPr txBox="1"/>
          <p:nvPr/>
        </p:nvSpPr>
        <p:spPr>
          <a:xfrm>
            <a:off x="591700" y="663225"/>
            <a:ext cx="1473300" cy="766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
        <p:nvSpPr>
          <p:cNvPr id="223" name="Google Shape;223;gf81126334d_0_84"/>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f81126334d_0_117"/>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f81126334d_0_117"/>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0" name="Google Shape;230;gf81126334d_0_117"/>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gf81126334d_0_117"/>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2" name="Google Shape;232;gf81126334d_0_117"/>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3" name="Google Shape;233;gf81126334d_0_117"/>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4" name="Google Shape;234;gf81126334d_0_117"/>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
        <p:nvSpPr>
          <p:cNvPr id="235" name="Google Shape;235;gf81126334d_0_117"/>
          <p:cNvSpPr txBox="1"/>
          <p:nvPr/>
        </p:nvSpPr>
        <p:spPr>
          <a:xfrm>
            <a:off x="387175" y="4282425"/>
            <a:ext cx="5613900" cy="284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rgbClr val="34C3E0"/>
                </a:solidFill>
                <a:latin typeface="Open Sans"/>
                <a:ea typeface="Open Sans"/>
                <a:cs typeface="Open Sans"/>
                <a:sym typeface="Open Sans"/>
              </a:rPr>
              <a:t>institucionet</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1" i="0" lang="en-DE" sz="1700" u="none" cap="none" strike="noStrike">
                <a:solidFill>
                  <a:schemeClr val="lt1"/>
                </a:solidFill>
                <a:latin typeface="Open Sans"/>
                <a:ea typeface="Open Sans"/>
                <a:cs typeface="Open Sans"/>
                <a:sym typeface="Open Sans"/>
              </a:rPr>
              <a:t>Lehtësimi i rekrutimit: </a:t>
            </a:r>
            <a:r>
              <a:rPr b="0" i="0" lang="en-DE" sz="1700" u="none" cap="none" strike="noStrike">
                <a:solidFill>
                  <a:schemeClr val="lt1"/>
                </a:solidFill>
                <a:latin typeface="Open Sans"/>
                <a:ea typeface="Open Sans"/>
                <a:cs typeface="Open Sans"/>
                <a:sym typeface="Open Sans"/>
              </a:rPr>
              <a:t>Përdorimi i BHA rrit pjesëmarrjen në arsimin e lartë duke zgjeruar qasjen për nxënësit jotradicionalë të cilët bëjnë zgjedhje bazuar në cilësinë e materialeve arsimore që ofrohen.</a:t>
            </a:r>
            <a:endParaRPr b="0" i="0" sz="21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7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2100"/>
              <a:buFont typeface="Arial"/>
              <a:buNone/>
            </a:pPr>
            <a:r>
              <a:rPr b="1" lang="en-DE" sz="1700">
                <a:solidFill>
                  <a:schemeClr val="lt1"/>
                </a:solidFill>
                <a:latin typeface="Open Sans"/>
                <a:ea typeface="Open Sans"/>
                <a:cs typeface="Open Sans"/>
                <a:sym typeface="Open Sans"/>
              </a:rPr>
              <a:t>Përmirësojmë mbajtjen e të diplomuarve: </a:t>
            </a:r>
            <a:endParaRPr b="1" sz="1700">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2100"/>
              <a:buFont typeface="Arial"/>
              <a:buNone/>
            </a:pPr>
            <a:r>
              <a:rPr lang="en-DE" sz="1700">
                <a:solidFill>
                  <a:schemeClr val="lt1"/>
                </a:solidFill>
                <a:latin typeface="Open Sans"/>
                <a:ea typeface="Open Sans"/>
                <a:cs typeface="Open Sans"/>
                <a:sym typeface="Open Sans"/>
              </a:rPr>
              <a:t>Ofrimi i cilësisë së BHA tek të diplomuarit e ndihmon institucionin që të mbajë lidhjen me ta aktive. </a:t>
            </a:r>
            <a:endParaRPr b="1" sz="1300">
              <a:solidFill>
                <a:schemeClr val="lt1"/>
              </a:solidFill>
              <a:latin typeface="Open Sans"/>
              <a:ea typeface="Open Sans"/>
              <a:cs typeface="Open Sans"/>
              <a:sym typeface="Open Sans"/>
            </a:endParaRPr>
          </a:p>
        </p:txBody>
      </p:sp>
      <p:sp>
        <p:nvSpPr>
          <p:cNvPr id="236" name="Google Shape;236;gf81126334d_0_117"/>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237" name="Google Shape;237;gf81126334d_0_117"/>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gf81126334d_0_141"/>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gf81126334d_0_141"/>
          <p:cNvSpPr/>
          <p:nvPr/>
        </p:nvSpPr>
        <p:spPr>
          <a:xfrm>
            <a:off x="25942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4" name="Google Shape;244;gf81126334d_0_141"/>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5" name="Google Shape;245;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6" name="Google Shape;246;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7" name="Google Shape;247;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8" name="Google Shape;248;gf81126334d_0_141"/>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pic>
        <p:nvPicPr>
          <p:cNvPr id="249" name="Google Shape;249;gf81126334d_0_141"/>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0" name="Google Shape;250;gf81126334d_0_141"/>
          <p:cNvSpPr txBox="1"/>
          <p:nvPr/>
        </p:nvSpPr>
        <p:spPr>
          <a:xfrm>
            <a:off x="1762800" y="4065975"/>
            <a:ext cx="5375100" cy="406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DE" sz="1800" u="none" cap="none" strike="noStrike">
                <a:solidFill>
                  <a:srgbClr val="34C3E0"/>
                </a:solidFill>
                <a:latin typeface="Open Sans"/>
                <a:ea typeface="Open Sans"/>
                <a:cs typeface="Open Sans"/>
                <a:sym typeface="Open Sans"/>
              </a:rPr>
              <a:t>Përfitimet e Arsimit të Hapur për</a:t>
            </a:r>
            <a:r>
              <a:rPr b="1" i="0" lang="en-DE" sz="1800" u="none" cap="none" strike="noStrike">
                <a:solidFill>
                  <a:schemeClr val="lt1"/>
                </a:solidFill>
                <a:latin typeface="Open Sans"/>
                <a:ea typeface="Open Sans"/>
                <a:cs typeface="Open Sans"/>
                <a:sym typeface="Open Sans"/>
              </a:rPr>
              <a:t> </a:t>
            </a:r>
            <a:r>
              <a:rPr b="1" i="0" lang="en-DE" sz="1800" u="none" cap="none" strike="noStrike">
                <a:solidFill>
                  <a:srgbClr val="004993"/>
                </a:solidFill>
                <a:latin typeface="Open Sans"/>
                <a:ea typeface="Open Sans"/>
                <a:cs typeface="Open Sans"/>
                <a:sym typeface="Open Sans"/>
              </a:rPr>
              <a:t>të gjithë</a:t>
            </a:r>
            <a:endParaRPr b="1" i="0" sz="1500" u="none" cap="none" strike="noStrike">
              <a:solidFill>
                <a:srgbClr val="004993"/>
              </a:solidFill>
              <a:latin typeface="Open Sans"/>
              <a:ea typeface="Open Sans"/>
              <a:cs typeface="Open Sans"/>
              <a:sym typeface="Open Sans"/>
            </a:endParaRPr>
          </a:p>
        </p:txBody>
      </p:sp>
      <p:sp>
        <p:nvSpPr>
          <p:cNvPr id="251" name="Google Shape;251;gf81126334d_0_141"/>
          <p:cNvSpPr/>
          <p:nvPr/>
        </p:nvSpPr>
        <p:spPr>
          <a:xfrm>
            <a:off x="-1157400" y="54605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gf81126334d_0_141"/>
          <p:cNvSpPr txBox="1"/>
          <p:nvPr/>
        </p:nvSpPr>
        <p:spPr>
          <a:xfrm>
            <a:off x="1682750" y="4445200"/>
            <a:ext cx="5727900" cy="5187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Zhbllokimi i informacionit: </a:t>
            </a:r>
            <a:r>
              <a:rPr b="0" i="0" lang="en-DE" sz="1300" u="none" cap="none" strike="noStrike">
                <a:solidFill>
                  <a:srgbClr val="004993"/>
                </a:solidFill>
                <a:latin typeface="Open Sans"/>
                <a:ea typeface="Open Sans"/>
                <a:cs typeface="Open Sans"/>
                <a:sym typeface="Open Sans"/>
              </a:rPr>
              <a:t>Njohuritë mund të ndahen gjerësisht duke zhbllokuar burimet arsimore përmes licencave, për këdo që është i interesuar. </a:t>
            </a:r>
            <a:br>
              <a:rPr b="0" i="0" lang="en-DE" sz="1200" u="none" cap="none" strike="noStrike">
                <a:solidFill>
                  <a:srgbClr val="000000"/>
                </a:solidFill>
                <a:latin typeface="Open Sans"/>
                <a:ea typeface="Open Sans"/>
                <a:cs typeface="Open Sans"/>
                <a:sym typeface="Open Sans"/>
              </a:rPr>
            </a:b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Transferimi i njohurive: </a:t>
            </a:r>
            <a:r>
              <a:rPr b="0" i="0" lang="en-DE" sz="1300" u="none" cap="none" strike="noStrike">
                <a:solidFill>
                  <a:srgbClr val="004993"/>
                </a:solidFill>
                <a:latin typeface="Open Sans"/>
                <a:ea typeface="Open Sans"/>
                <a:cs typeface="Open Sans"/>
                <a:sym typeface="Open Sans"/>
              </a:rPr>
              <a:t>Burimet arsimore të krijuara me taksat publike janë të disponueshme për publikun, të ripërdorshme dhe të ndashme.</a:t>
            </a:r>
            <a:endParaRPr b="0" i="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0" i="0" lang="en-DE" sz="1300" u="none" cap="none" strike="noStrike">
                <a:solidFill>
                  <a:srgbClr val="004993"/>
                </a:solidFill>
                <a:latin typeface="Open Sans"/>
                <a:ea typeface="Open Sans"/>
                <a:cs typeface="Open Sans"/>
                <a:sym typeface="Open Sans"/>
              </a:rPr>
              <a:t> </a:t>
            </a:r>
            <a:r>
              <a:rPr b="1" i="0" lang="en-DE" sz="1300" u="none" cap="none" strike="noStrike">
                <a:solidFill>
                  <a:srgbClr val="004993"/>
                </a:solidFill>
                <a:latin typeface="Open Sans"/>
                <a:ea typeface="Open Sans"/>
                <a:cs typeface="Open Sans"/>
                <a:sym typeface="Open Sans"/>
              </a:rPr>
              <a:t>Bëjeni mësimin gjatë gjithë jetës: </a:t>
            </a:r>
            <a:r>
              <a:rPr b="0" i="0" lang="en-DE" sz="1300" u="none" cap="none" strike="noStrike">
                <a:solidFill>
                  <a:srgbClr val="004993"/>
                </a:solidFill>
                <a:latin typeface="Open Sans"/>
                <a:ea typeface="Open Sans"/>
                <a:cs typeface="Open Sans"/>
                <a:sym typeface="Open Sans"/>
              </a:rPr>
              <a:t>Të qenit i përditësuar dhe ofrimi i mësimit të vazhdueshëm është më i përballueshëm për të gjithë, duke kapërcyer hendekun midis mundësive të hapura formale, informale dhe joformale.</a:t>
            </a:r>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Rritja e barazisë: </a:t>
            </a:r>
            <a:r>
              <a:rPr b="0" i="0" lang="en-DE" sz="1300" u="none" cap="none" strike="noStrike">
                <a:solidFill>
                  <a:srgbClr val="004993"/>
                </a:solidFill>
                <a:latin typeface="Open Sans"/>
                <a:ea typeface="Open Sans"/>
                <a:cs typeface="Open Sans"/>
                <a:sym typeface="Open Sans"/>
              </a:rPr>
              <a:t>Burimet online falas e bëjnë më të lehtë ofrimin e njohurive të njëjta cilësore për të gjithë, pavarësisht nga statusi i tyre social dhe ekonomik. </a:t>
            </a:r>
            <a:endParaRPr b="0" i="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Promovojnë diversitetin dhe përfshirjen: </a:t>
            </a:r>
            <a:r>
              <a:rPr b="0" i="0" lang="en-DE" sz="1300" u="none" cap="none" strike="noStrike">
                <a:solidFill>
                  <a:srgbClr val="004993"/>
                </a:solidFill>
                <a:latin typeface="Open Sans"/>
                <a:ea typeface="Open Sans"/>
                <a:cs typeface="Open Sans"/>
                <a:sym typeface="Open Sans"/>
              </a:rPr>
              <a:t>materialet BHA, të ndara dhe të qasshme lehtësisht nëpërmjet internetit, janë një mjet i shkëlqyeshëm për të zbuluar dhe njohur me këndvështrime të ndryshme. </a:t>
            </a:r>
            <a:endParaRPr b="0" i="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Nxitja e shkencës qytetare: </a:t>
            </a:r>
            <a:r>
              <a:rPr b="0" i="0" lang="en-DE" sz="1300" u="none" cap="none" strike="noStrike">
                <a:solidFill>
                  <a:srgbClr val="004993"/>
                </a:solidFill>
                <a:latin typeface="Open Sans"/>
                <a:ea typeface="Open Sans"/>
                <a:cs typeface="Open Sans"/>
                <a:sym typeface="Open Sans"/>
              </a:rPr>
              <a:t>Njohuritë mund të krijohen nga të gjithë, dhe disponueshmëria e materialeve e bën më të lehtë për njerëzit që të vazhdojnë të fitojnë njohuri.</a:t>
            </a:r>
            <a:endParaRPr b="0" i="0" sz="1300" u="none" cap="none" strike="noStrike">
              <a:solidFill>
                <a:srgbClr val="004993"/>
              </a:solidFill>
              <a:latin typeface="Open Sans"/>
              <a:ea typeface="Open Sans"/>
              <a:cs typeface="Open Sans"/>
              <a:sym typeface="Open Sans"/>
            </a:endParaRPr>
          </a:p>
        </p:txBody>
      </p:sp>
      <p:sp>
        <p:nvSpPr>
          <p:cNvPr id="253" name="Google Shape;253;gf81126334d_0_141"/>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254" name="Google Shape;254;gf81126334d_0_141"/>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gf7f8b365c8_1_142"/>
          <p:cNvSpPr/>
          <p:nvPr/>
        </p:nvSpPr>
        <p:spPr>
          <a:xfrm>
            <a:off x="25942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0" name="Google Shape;260;gf7f8b365c8_1_142"/>
          <p:cNvSpPr/>
          <p:nvPr/>
        </p:nvSpPr>
        <p:spPr>
          <a:xfrm>
            <a:off x="182250" y="180850"/>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f7f8b365c8_1_14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2" name="Google Shape;262;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3" name="Google Shape;263;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4" name="Google Shape;264;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5" name="Google Shape;265;gf7f8b365c8_1_142"/>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pic>
        <p:nvPicPr>
          <p:cNvPr id="266" name="Google Shape;266;gf7f8b365c8_1_1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7" name="Google Shape;267;gf7f8b365c8_1_142"/>
          <p:cNvSpPr txBox="1"/>
          <p:nvPr/>
        </p:nvSpPr>
        <p:spPr>
          <a:xfrm>
            <a:off x="1857750" y="5136175"/>
            <a:ext cx="4422000" cy="3130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Rritja e cilësisë: </a:t>
            </a:r>
            <a:r>
              <a:rPr b="0" i="0" lang="en-DE" sz="1600" u="none" cap="none" strike="noStrike">
                <a:solidFill>
                  <a:srgbClr val="004993"/>
                </a:solidFill>
                <a:latin typeface="Open Sans"/>
                <a:ea typeface="Open Sans"/>
                <a:cs typeface="Open Sans"/>
                <a:sym typeface="Open Sans"/>
              </a:rPr>
              <a:t>Çdokush mund të mbështesë përmirësimet cilësore të BHA thjesht duke bërë pyetje për t'i sqaruar ato; pa qasje do të thotë pa pyetje, pa pyetje do të thotë pa dyshime, pa dyshim do të thotë pa përmirësim.</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Zgjerimi i kufijve: </a:t>
            </a:r>
            <a:r>
              <a:rPr b="0" i="0" lang="en-DE" sz="1600" u="none" cap="none" strike="noStrike">
                <a:solidFill>
                  <a:srgbClr val="004993"/>
                </a:solidFill>
                <a:latin typeface="Open Sans"/>
                <a:ea typeface="Open Sans"/>
                <a:cs typeface="Open Sans"/>
                <a:sym typeface="Open Sans"/>
              </a:rPr>
              <a:t>BHA është një mënyrë e mrekullueshme për të shkëmbyer njohuri përtej kufijve që mundësojnë përshtatje që vërtet funksionojnë në nivel lokal.</a:t>
            </a:r>
            <a:endParaRPr b="0" i="0" sz="1600" u="none" cap="none" strike="noStrike">
              <a:solidFill>
                <a:srgbClr val="004993"/>
              </a:solidFill>
              <a:latin typeface="Open Sans"/>
              <a:ea typeface="Open Sans"/>
              <a:cs typeface="Open Sans"/>
              <a:sym typeface="Open Sans"/>
            </a:endParaRPr>
          </a:p>
        </p:txBody>
      </p:sp>
      <p:sp>
        <p:nvSpPr>
          <p:cNvPr id="268" name="Google Shape;268;gf7f8b365c8_1_142"/>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269" name="Google Shape;269;gf7f8b365c8_1_142"/>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
        <p:nvSpPr>
          <p:cNvPr id="270" name="Google Shape;270;gf7f8b365c8_1_142"/>
          <p:cNvSpPr txBox="1"/>
          <p:nvPr/>
        </p:nvSpPr>
        <p:spPr>
          <a:xfrm>
            <a:off x="1762800" y="4142175"/>
            <a:ext cx="5375100" cy="406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DE" sz="1800" u="none" cap="none" strike="noStrike">
                <a:solidFill>
                  <a:srgbClr val="34C3E0"/>
                </a:solidFill>
                <a:latin typeface="Open Sans"/>
                <a:ea typeface="Open Sans"/>
                <a:cs typeface="Open Sans"/>
                <a:sym typeface="Open Sans"/>
              </a:rPr>
              <a:t>Përfitimet e Arsimit të Hapur për</a:t>
            </a:r>
            <a:r>
              <a:rPr b="1" i="0" lang="en-DE" sz="1800" u="none" cap="none" strike="noStrike">
                <a:solidFill>
                  <a:schemeClr val="lt1"/>
                </a:solidFill>
                <a:latin typeface="Open Sans"/>
                <a:ea typeface="Open Sans"/>
                <a:cs typeface="Open Sans"/>
                <a:sym typeface="Open Sans"/>
              </a:rPr>
              <a:t> </a:t>
            </a:r>
            <a:r>
              <a:rPr b="1" i="0" lang="en-DE" sz="1800" u="none" cap="none" strike="noStrike">
                <a:solidFill>
                  <a:srgbClr val="004993"/>
                </a:solidFill>
                <a:latin typeface="Open Sans"/>
                <a:ea typeface="Open Sans"/>
                <a:cs typeface="Open Sans"/>
                <a:sym typeface="Open Sans"/>
              </a:rPr>
              <a:t>të gjithë</a:t>
            </a:r>
            <a:endParaRPr b="1" i="0" sz="1500" u="none" cap="none" strike="noStrike">
              <a:solidFill>
                <a:srgbClr val="004993"/>
              </a:solidFill>
              <a:latin typeface="Open Sans"/>
              <a:ea typeface="Open Sans"/>
              <a:cs typeface="Open Sans"/>
              <a:sym typeface="Open Sans"/>
            </a:endParaRPr>
          </a:p>
        </p:txBody>
      </p:sp>
      <p:sp>
        <p:nvSpPr>
          <p:cNvPr id="271" name="Google Shape;271;gf7f8b365c8_1_142"/>
          <p:cNvSpPr/>
          <p:nvPr/>
        </p:nvSpPr>
        <p:spPr>
          <a:xfrm>
            <a:off x="-1157400" y="54605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g2fcddea307a_1_2"/>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g2fcddea307a_1_2"/>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8" name="Google Shape;278;g2fcddea307a_1_2"/>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g2fcddea307a_1_2"/>
          <p:cNvSpPr/>
          <p:nvPr/>
        </p:nvSpPr>
        <p:spPr>
          <a:xfrm>
            <a:off x="-1284000" y="55192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0" name="Google Shape;280;g2fcddea307a_1_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1" name="Google Shape;281;g2fcddea307a_1_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2" name="Google Shape;282;g2fcddea307a_1_2"/>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3" name="Google Shape;283;g2fcddea307a_1_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4" name="Google Shape;284;g2fcddea307a_1_2"/>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5" name="Google Shape;285;g2fcddea307a_1_2"/>
          <p:cNvSpPr txBox="1"/>
          <p:nvPr/>
        </p:nvSpPr>
        <p:spPr>
          <a:xfrm>
            <a:off x="1611925" y="3599750"/>
            <a:ext cx="57138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Përfitimet e Arsimit të Hapur për </a:t>
            </a:r>
            <a:r>
              <a:rPr b="1" lang="en-DE" sz="1800">
                <a:solidFill>
                  <a:srgbClr val="2A6496"/>
                </a:solidFill>
                <a:latin typeface="Open Sans"/>
                <a:ea typeface="Open Sans"/>
                <a:cs typeface="Open Sans"/>
                <a:sym typeface="Open Sans"/>
              </a:rPr>
              <a:t>bibliotekarët</a:t>
            </a:r>
            <a:endParaRPr b="1" sz="1800">
              <a:solidFill>
                <a:srgbClr val="2A6496"/>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a:solidFill>
                <a:schemeClr val="accent2"/>
              </a:solidFill>
              <a:latin typeface="Open Sans"/>
              <a:ea typeface="Open Sans"/>
              <a:cs typeface="Open Sans"/>
              <a:sym typeface="Open Sans"/>
            </a:endParaRPr>
          </a:p>
        </p:txBody>
      </p:sp>
      <p:sp>
        <p:nvSpPr>
          <p:cNvPr id="286" name="Google Shape;286;g2fcddea307a_1_2"/>
          <p:cNvSpPr txBox="1"/>
          <p:nvPr/>
        </p:nvSpPr>
        <p:spPr>
          <a:xfrm>
            <a:off x="1490575" y="3975975"/>
            <a:ext cx="5911500" cy="5500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Përkrahja e zhvillimit profesional: </a:t>
            </a:r>
            <a:r>
              <a:rPr lang="en-DE" sz="1300">
                <a:solidFill>
                  <a:srgbClr val="004993"/>
                </a:solidFill>
                <a:latin typeface="Open Sans"/>
                <a:ea typeface="Open Sans"/>
                <a:cs typeface="Open Sans"/>
                <a:sym typeface="Open Sans"/>
              </a:rPr>
              <a:t>Përfshirja në nivel bibliotekar, institucional, kombëtar ose ndërkombëtar në menaxhimin e BHA-ve dhe AH-ve mund të shërbejë si një mundësi për zhvillim profesional dhe avancim në karrierë përtej fushave "tradicionale" ose më të zakonshme të ekspertizës (p.sh., krijimi i koleksioneve, metadata, etj.).</a:t>
            </a:r>
            <a:endParaRPr sz="1300">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Njohja si partnerë të vlefshëm: </a:t>
            </a:r>
            <a:r>
              <a:rPr lang="en-DE" sz="1300">
                <a:solidFill>
                  <a:srgbClr val="004993"/>
                </a:solidFill>
                <a:latin typeface="Open Sans"/>
                <a:ea typeface="Open Sans"/>
                <a:cs typeface="Open Sans"/>
                <a:sym typeface="Open Sans"/>
              </a:rPr>
              <a:t>Falë ekspertizës së tyre në pedagogjinë e hapur dhe licencat e hapura, bibliotekarët njihen nga edukatorët dhe hulumtuesit si partnerë të besueshëm në gjetjen, përshtatjen dhe krijimin e burimeve të besueshme edukative.</a:t>
            </a:r>
            <a:endParaRPr sz="1300">
              <a:solidFill>
                <a:srgbClr val="004993"/>
              </a:solidFill>
              <a:highlight>
                <a:srgbClr val="FFFF00"/>
              </a:highlight>
              <a:latin typeface="Open Sans"/>
              <a:ea typeface="Open Sans"/>
              <a:cs typeface="Open Sans"/>
              <a:sym typeface="Open Sans"/>
            </a:endParaRPr>
          </a:p>
          <a:p>
            <a:pPr indent="0" lvl="0" marL="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Zhvilloni sinergji me Shkencën e hapur:</a:t>
            </a:r>
            <a:r>
              <a:rPr lang="en-DE" sz="1300">
                <a:solidFill>
                  <a:srgbClr val="004993"/>
                </a:solidFill>
                <a:latin typeface="Open Sans"/>
                <a:ea typeface="Open Sans"/>
                <a:cs typeface="Open Sans"/>
                <a:sym typeface="Open Sans"/>
              </a:rPr>
              <a:t> Shkenca e hapur dhe Arsimii hapur shpesh janë të ndara dhe njohuritë mbahen nga profesionistë të ndryshëm. Bibliotekarët mund t’i lidhin këto dy fusha me një qasje më holistike ndaj informatës me qasje të hapur, duke nxitur një kulturë të hapur brenda institucionit/komunitetit akademik.</a:t>
            </a:r>
            <a:endParaRPr sz="1300">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Promovimi i bashkëpunimit dhe shkëmbimit të njohurive: </a:t>
            </a:r>
            <a:r>
              <a:rPr lang="en-DE" sz="1300">
                <a:solidFill>
                  <a:srgbClr val="004993"/>
                </a:solidFill>
                <a:latin typeface="Open Sans"/>
                <a:ea typeface="Open Sans"/>
                <a:cs typeface="Open Sans"/>
                <a:sym typeface="Open Sans"/>
              </a:rPr>
              <a:t>Bibliotekarët luajnë një rol themelor në lehtësimin e bashkëpunimit duke menaxhuar burimet e hapura, duke organizuar trajnime dhe seminare mbi temat e Arsimit të hapur dhe duke nxitur praktikat e komuniteteve të Arsimit të hapur, gjë që gjithashtu zgjeron rrjetet e tyre profesionale.</a:t>
            </a:r>
            <a:endParaRPr sz="1300">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Ulja e kostove:</a:t>
            </a:r>
            <a:r>
              <a:rPr lang="en-DE" sz="1300">
                <a:solidFill>
                  <a:srgbClr val="004993"/>
                </a:solidFill>
                <a:latin typeface="Open Sans"/>
                <a:ea typeface="Open Sans"/>
                <a:cs typeface="Open Sans"/>
                <a:sym typeface="Open Sans"/>
              </a:rPr>
              <a:t> Kurseni buxhetet e bibliotekave nga blerja e licencave të shtrenjta dhe kufizuese për botimet komerciale, duke këshilluar gjithashtu mësimdhënësit dhe studentët për alternativa të BHA-ve në literaturën e klasës. Ky përfitim kontribuon në tranzicionin e nevojshëm drejt Qasjes së hapur për buxhetet e bibliotekave dhe universiteteve në afat të gjatë.</a:t>
            </a:r>
            <a:endParaRPr sz="1300">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2fcddea307a_1_16"/>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g2fcddea307a_1_16"/>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3" name="Google Shape;293;g2fcddea307a_1_16"/>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g2fcddea307a_1_16"/>
          <p:cNvSpPr/>
          <p:nvPr/>
        </p:nvSpPr>
        <p:spPr>
          <a:xfrm>
            <a:off x="-1284000" y="55192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5" name="Google Shape;295;g2fcddea307a_1_16"/>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6" name="Google Shape;296;g2fcddea307a_1_1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7" name="Google Shape;297;g2fcddea307a_1_16"/>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8" name="Google Shape;298;g2fcddea307a_1_1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99" name="Google Shape;299;g2fcddea307a_1_16"/>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0" name="Google Shape;300;g2fcddea307a_1_16"/>
          <p:cNvSpPr txBox="1"/>
          <p:nvPr/>
        </p:nvSpPr>
        <p:spPr>
          <a:xfrm>
            <a:off x="1611925" y="3599750"/>
            <a:ext cx="57138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Përfitimet e Arsimit të Hapur për </a:t>
            </a:r>
            <a:r>
              <a:rPr b="1" lang="en-DE" sz="1800">
                <a:solidFill>
                  <a:srgbClr val="2A6496"/>
                </a:solidFill>
                <a:latin typeface="Open Sans"/>
                <a:ea typeface="Open Sans"/>
                <a:cs typeface="Open Sans"/>
                <a:sym typeface="Open Sans"/>
              </a:rPr>
              <a:t>bibliotekarët</a:t>
            </a:r>
            <a:endParaRPr b="1" sz="1800">
              <a:solidFill>
                <a:srgbClr val="2A6496"/>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a:solidFill>
                <a:schemeClr val="accent2"/>
              </a:solidFill>
              <a:latin typeface="Open Sans"/>
              <a:ea typeface="Open Sans"/>
              <a:cs typeface="Open Sans"/>
              <a:sym typeface="Open Sans"/>
            </a:endParaRPr>
          </a:p>
        </p:txBody>
      </p:sp>
      <p:sp>
        <p:nvSpPr>
          <p:cNvPr id="301" name="Google Shape;301;g2fcddea307a_1_16"/>
          <p:cNvSpPr txBox="1"/>
          <p:nvPr/>
        </p:nvSpPr>
        <p:spPr>
          <a:xfrm>
            <a:off x="1504825" y="3927350"/>
            <a:ext cx="5928000" cy="585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100"/>
              <a:buFont typeface="Arial"/>
              <a:buNone/>
            </a:pPr>
            <a:r>
              <a:rPr b="1" lang="en-DE" sz="1300">
                <a:solidFill>
                  <a:srgbClr val="004993"/>
                </a:solidFill>
                <a:latin typeface="Open Sans"/>
                <a:ea typeface="Open Sans"/>
                <a:cs typeface="Open Sans"/>
                <a:sym typeface="Open Sans"/>
              </a:rPr>
              <a:t>Tërheqja e bibliotekarëve të rinj drejt profesionit: </a:t>
            </a:r>
            <a:r>
              <a:rPr lang="en-DE" sz="1300">
                <a:solidFill>
                  <a:srgbClr val="004993"/>
                </a:solidFill>
                <a:latin typeface="Open Sans"/>
                <a:ea typeface="Open Sans"/>
                <a:cs typeface="Open Sans"/>
                <a:sym typeface="Open Sans"/>
              </a:rPr>
              <a:t>Lidhja e fortë midis Arsimit të hapur dhe drejtësisë sociale e bën bibliotekarinë një zgjedhje tërheqëse për karrierë për profesionistët e rinj dhe brezat e rinj të bibliotekarëve. </a:t>
            </a:r>
            <a:endParaRPr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100"/>
              <a:buFont typeface="Arial"/>
              <a:buNone/>
            </a:pPr>
            <a:r>
              <a:rPr b="1" lang="en-DE" sz="1300">
                <a:solidFill>
                  <a:srgbClr val="004993"/>
                </a:solidFill>
                <a:latin typeface="Open Sans"/>
                <a:ea typeface="Open Sans"/>
                <a:cs typeface="Open Sans"/>
                <a:sym typeface="Open Sans"/>
              </a:rPr>
              <a:t>Zgjerimi i njohjes: </a:t>
            </a:r>
            <a:r>
              <a:rPr lang="en-DE" sz="1300">
                <a:solidFill>
                  <a:srgbClr val="004993"/>
                </a:solidFill>
                <a:latin typeface="Open Sans"/>
                <a:ea typeface="Open Sans"/>
                <a:cs typeface="Open Sans"/>
                <a:sym typeface="Open Sans"/>
              </a:rPr>
              <a:t>Zhvilluesit dhe mbështetësit e BHA-ve po fitojnë një reputacion në mbarë botën për veprat e tyre që promovojnë hapjen dhe vlerat e tjera universale. Roli tashmë i vlerësuar i bibliotekarëve/specialistëve të informacionit si meaxhues të materialeve edukative bëhet edhe më i spikatur me Arsimin e hapur.</a:t>
            </a:r>
            <a:endParaRPr b="1" sz="13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100"/>
              <a:buFont typeface="Arial"/>
              <a:buNone/>
            </a:pPr>
            <a:r>
              <a:rPr b="1" lang="en-DE" sz="1300">
                <a:solidFill>
                  <a:srgbClr val="004993"/>
                </a:solidFill>
                <a:latin typeface="Open Sans"/>
                <a:ea typeface="Open Sans"/>
                <a:cs typeface="Open Sans"/>
                <a:sym typeface="Open Sans"/>
              </a:rPr>
              <a:t>Rritja e ndikimit dhe shtrirjes: </a:t>
            </a:r>
            <a:r>
              <a:rPr lang="en-DE" sz="1300">
                <a:solidFill>
                  <a:srgbClr val="004993"/>
                </a:solidFill>
                <a:latin typeface="Open Sans"/>
                <a:ea typeface="Open Sans"/>
                <a:cs typeface="Open Sans"/>
                <a:sym typeface="Open Sans"/>
              </a:rPr>
              <a:t>Ndihmoni në zgjerimin e shtrirjes dhe ndikimit të bibliotekarëve përtej institucionit të tyre.</a:t>
            </a:r>
            <a:endParaRPr sz="13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900"/>
              <a:buFont typeface="Arial"/>
              <a:buNone/>
            </a:pPr>
            <a:r>
              <a:rPr b="1" lang="en-DE" sz="1300">
                <a:solidFill>
                  <a:srgbClr val="004993"/>
                </a:solidFill>
                <a:latin typeface="Open Sans"/>
                <a:ea typeface="Open Sans"/>
                <a:cs typeface="Open Sans"/>
                <a:sym typeface="Open Sans"/>
              </a:rPr>
              <a:t>Kontributi në arritjen e QZhQ-ve:</a:t>
            </a:r>
            <a:r>
              <a:rPr lang="en-DE" sz="1300">
                <a:solidFill>
                  <a:srgbClr val="004993"/>
                </a:solidFill>
                <a:latin typeface="Open Sans"/>
                <a:ea typeface="Open Sans"/>
                <a:cs typeface="Open Sans"/>
                <a:sym typeface="Open Sans"/>
              </a:rPr>
              <a:t> Ndihmoni në dhënien e një kontributi më konkret dhe të matshëm në arritjen e QZhQ-ve (Qëllimet e Zhvillimit të Qëndrueshëm). </a:t>
            </a:r>
            <a:endParaRPr sz="13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900"/>
              <a:buFont typeface="Arial"/>
              <a:buNone/>
            </a:pPr>
            <a:r>
              <a:rPr b="1" lang="en-DE" sz="1300">
                <a:solidFill>
                  <a:srgbClr val="004993"/>
                </a:solidFill>
                <a:latin typeface="Open Sans"/>
                <a:ea typeface="Open Sans"/>
                <a:cs typeface="Open Sans"/>
                <a:sym typeface="Open Sans"/>
              </a:rPr>
              <a:t>Në përputhje me strategjinë BDP:</a:t>
            </a:r>
            <a:r>
              <a:rPr lang="en-DE" sz="1300">
                <a:solidFill>
                  <a:srgbClr val="004993"/>
                </a:solidFill>
                <a:latin typeface="Open Sans"/>
                <a:ea typeface="Open Sans"/>
                <a:cs typeface="Open Sans"/>
                <a:sym typeface="Open Sans"/>
              </a:rPr>
              <a:t> Bibliotekarët përdorin Arsimin e hapur si një mjet strategjik për të çuar përpara objektivat e Barazisë, Diversitetit dhe Përfshirjes, duke siguruar që mjediset e të mësuarit të jenë të aksesueshme dhe gjithëpërfshirëse për të gjithë. </a:t>
            </a:r>
            <a:endParaRPr sz="13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900"/>
              <a:buFont typeface="Arial"/>
              <a:buNone/>
            </a:pPr>
            <a:r>
              <a:rPr b="1" lang="en-DE" sz="1300">
                <a:solidFill>
                  <a:srgbClr val="004993"/>
                </a:solidFill>
                <a:latin typeface="Open Sans"/>
                <a:ea typeface="Open Sans"/>
                <a:cs typeface="Open Sans"/>
                <a:sym typeface="Open Sans"/>
              </a:rPr>
              <a:t>Mbështesni kolegët dhe merrni mbështetje nga kolegët: </a:t>
            </a:r>
            <a:r>
              <a:rPr lang="en-DE" sz="1300">
                <a:solidFill>
                  <a:srgbClr val="004993"/>
                </a:solidFill>
                <a:latin typeface="Open Sans"/>
                <a:ea typeface="Open Sans"/>
                <a:cs typeface="Open Sans"/>
                <a:sym typeface="Open Sans"/>
              </a:rPr>
              <a:t>Bibliotekarët kultivojnë të nxënit gjatë gjithë jetës duke ofruar mundësi të larmishme arsimore dhe duke nxitur mbështetjen e ndërsjellë brenda komuniteteve të tyre. </a:t>
            </a:r>
            <a:endParaRPr sz="1300">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pic>
        <p:nvPicPr>
          <p:cNvPr id="306" name="Google Shape;306;g11494d8d390_1_0"/>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7" name="Google Shape;307;g11494d8d390_1_0"/>
          <p:cNvSpPr txBox="1"/>
          <p:nvPr/>
        </p:nvSpPr>
        <p:spPr>
          <a:xfrm>
            <a:off x="570908" y="1065775"/>
            <a:ext cx="3850500" cy="13482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5400"/>
              <a:buFont typeface="Arial"/>
              <a:buNone/>
            </a:pPr>
            <a:r>
              <a:rPr b="1" i="0" lang="en-DE" sz="54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5400"/>
              <a:buFont typeface="Arial"/>
              <a:buNone/>
            </a:pPr>
            <a:r>
              <a:rPr b="1" i="0" lang="en-DE" sz="5400" u="none" cap="none" strike="noStrike">
                <a:solidFill>
                  <a:schemeClr val="lt1"/>
                </a:solidFill>
                <a:latin typeface="Calibri"/>
                <a:ea typeface="Calibri"/>
                <a:cs typeface="Calibri"/>
                <a:sym typeface="Calibri"/>
              </a:rPr>
              <a:t>THEMELORE</a:t>
            </a:r>
            <a:endParaRPr b="0" i="0" sz="5400" u="none" cap="none" strike="noStrike">
              <a:solidFill>
                <a:schemeClr val="lt1"/>
              </a:solidFill>
              <a:latin typeface="Calibri"/>
              <a:ea typeface="Calibri"/>
              <a:cs typeface="Calibri"/>
              <a:sym typeface="Calibri"/>
            </a:endParaRPr>
          </a:p>
        </p:txBody>
      </p:sp>
      <p:sp>
        <p:nvSpPr>
          <p:cNvPr id="308" name="Google Shape;308;g11494d8d390_1_0"/>
          <p:cNvSpPr txBox="1"/>
          <p:nvPr/>
        </p:nvSpPr>
        <p:spPr>
          <a:xfrm>
            <a:off x="570900" y="3909225"/>
            <a:ext cx="6175800" cy="16011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NJË PAKETË VEGLASH ENOEL</a:t>
            </a:r>
            <a:endParaRPr b="1" i="0" sz="4600" u="none" cap="none" strike="noStrike">
              <a:solidFill>
                <a:srgbClr val="004993"/>
              </a:solidFill>
              <a:latin typeface="Open Sans"/>
              <a:ea typeface="Open Sans"/>
              <a:cs typeface="Open Sans"/>
              <a:sym typeface="Open Sans"/>
            </a:endParaRPr>
          </a:p>
        </p:txBody>
      </p:sp>
      <p:pic>
        <p:nvPicPr>
          <p:cNvPr id="309" name="Google Shape;309;g11494d8d390_1_0"/>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0" name="Google Shape;310;g11494d8d390_1_0"/>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1" name="Google Shape;311;g11494d8d390_1_0"/>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2" name="Google Shape;312;g11494d8d390_1_0"/>
          <p:cNvSpPr txBox="1"/>
          <p:nvPr/>
        </p:nvSpPr>
        <p:spPr>
          <a:xfrm>
            <a:off x="465675" y="5505700"/>
            <a:ext cx="6498300" cy="1593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DE" sz="1000" u="none" cap="none" strike="noStrike">
                <a:solidFill>
                  <a:srgbClr val="000000"/>
                </a:solidFill>
                <a:latin typeface="Open Sans"/>
                <a:ea typeface="Open Sans"/>
                <a:cs typeface="Open Sans"/>
                <a:sym typeface="Open Sans"/>
              </a:rPr>
              <a:t>“Albanian_OE Benefits - ENOEL Toolkit” is an adaptation of “An ENOEL To</a:t>
            </a:r>
            <a:r>
              <a:rPr lang="en-DE" sz="1000">
                <a:latin typeface="Open Sans"/>
                <a:ea typeface="Open Sans"/>
                <a:cs typeface="Open Sans"/>
                <a:sym typeface="Open Sans"/>
              </a:rPr>
              <a:t>olkit” (version 4) publish</a:t>
            </a:r>
            <a:r>
              <a:rPr b="0" i="0" lang="en-DE" sz="1000" u="none" cap="none" strike="noStrike">
                <a:solidFill>
                  <a:srgbClr val="000000"/>
                </a:solidFill>
                <a:latin typeface="Open Sans"/>
                <a:ea typeface="Open Sans"/>
                <a:cs typeface="Open Sans"/>
                <a:sym typeface="Open Sans"/>
              </a:rPr>
              <a:t>ed as of </a:t>
            </a:r>
            <a:r>
              <a:rPr lang="en-DE" sz="1000">
                <a:latin typeface="Open Sans"/>
                <a:ea typeface="Open Sans"/>
                <a:cs typeface="Open Sans"/>
                <a:sym typeface="Open Sans"/>
              </a:rPr>
              <a:t>September 2024</a:t>
            </a:r>
            <a:r>
              <a:rPr b="0" i="0" lang="en-DE" sz="1000" u="none" cap="none" strike="noStrike">
                <a:solidFill>
                  <a:srgbClr val="000000"/>
                </a:solidFill>
                <a:latin typeface="Open Sans"/>
                <a:ea typeface="Open Sans"/>
                <a:cs typeface="Open Sans"/>
                <a:sym typeface="Open Sans"/>
              </a:rPr>
              <a:t> </a:t>
            </a:r>
            <a:r>
              <a:rPr b="0" i="0" lang="en-DE" sz="1000" u="sng" cap="none" strike="noStrike">
                <a:solidFill>
                  <a:schemeClr val="hlink"/>
                </a:solidFill>
                <a:latin typeface="Open Sans"/>
                <a:ea typeface="Open Sans"/>
                <a:cs typeface="Open Sans"/>
                <a:sym typeface="Open Sans"/>
                <a:hlinkClick r:id="rId7"/>
              </a:rPr>
              <a:t>here</a:t>
            </a:r>
            <a:r>
              <a:rPr b="0" i="0" lang="en-DE" sz="1000" u="none" cap="none" strike="noStrike">
                <a:solidFill>
                  <a:srgbClr val="000000"/>
                </a:solidFill>
                <a:latin typeface="Open Sans"/>
                <a:ea typeface="Open Sans"/>
                <a:cs typeface="Open Sans"/>
                <a:sym typeface="Open Sans"/>
              </a:rPr>
              <a:t> (the “Original Work”), licensed by</a:t>
            </a:r>
            <a:r>
              <a:rPr b="0" i="0" lang="en-DE"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 </a:t>
            </a:r>
            <a:r>
              <a:rPr b="0" i="0" lang="en-DE"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 </a:t>
            </a:r>
            <a:r>
              <a:rPr b="0" i="0" lang="en-DE"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 </a:t>
            </a:r>
            <a:r>
              <a:rPr b="0" i="0" lang="en-DE"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Albanian.”</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DE" sz="1000" u="none" cap="none" strike="noStrike">
                <a:solidFill>
                  <a:srgbClr val="000000"/>
                </a:solidFill>
                <a:latin typeface="Open Sans"/>
                <a:ea typeface="Open Sans"/>
                <a:cs typeface="Open Sans"/>
                <a:sym typeface="Open Sans"/>
              </a:rPr>
              <a:t>Special thanks to Elmedina Abdulahi for the Albanian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gf8a48c4d7a_0_2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95" name="Google Shape;95;gf8a48c4d7a_0_21"/>
          <p:cNvSpPr txBox="1"/>
          <p:nvPr/>
        </p:nvSpPr>
        <p:spPr>
          <a:xfrm>
            <a:off x="443400" y="1941900"/>
            <a:ext cx="6808500" cy="82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DE" sz="1300" u="none" cap="none" strike="noStrike">
                <a:solidFill>
                  <a:srgbClr val="004993"/>
                </a:solidFill>
                <a:latin typeface="Open Sans"/>
                <a:ea typeface="Open Sans"/>
                <a:cs typeface="Open Sans"/>
                <a:sym typeface="Open Sans"/>
              </a:rPr>
              <a:t>Është një grup veglash (sllajde, fletëpalosje dhe karta) të përgatitura nga Rrjeti Evropian i Bibliotekarëve të</a:t>
            </a:r>
            <a:r>
              <a:rPr b="0" i="0" lang="en-DE" sz="13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0"/>
                  </a:ext>
                </a:extLst>
              </a:rPr>
              <a:t> </a:t>
            </a:r>
            <a:r>
              <a:rPr lang="en-DE" sz="1300">
                <a:solidFill>
                  <a:srgbClr val="004993"/>
                </a:solidFill>
                <a:latin typeface="Open Sans"/>
                <a:ea typeface="Open Sans"/>
                <a:cs typeface="Open Sans"/>
                <a:sym typeface="Open Sans"/>
              </a:rPr>
              <a:t>Arsimit </a:t>
            </a:r>
            <a:r>
              <a:rPr b="0" i="0" lang="en-DE" sz="1300" u="none" cap="none" strike="noStrike">
                <a:solidFill>
                  <a:srgbClr val="004993"/>
                </a:solidFill>
                <a:latin typeface="Open Sans"/>
                <a:ea typeface="Open Sans"/>
                <a:cs typeface="Open Sans"/>
                <a:sym typeface="Open Sans"/>
              </a:rPr>
              <a:t>të Hapur </a:t>
            </a:r>
            <a:r>
              <a:rPr lang="en-DE" sz="1300">
                <a:solidFill>
                  <a:srgbClr val="004993"/>
                </a:solidFill>
                <a:latin typeface="Open Sans"/>
                <a:ea typeface="Open Sans"/>
                <a:cs typeface="Open Sans"/>
                <a:sym typeface="Open Sans"/>
              </a:rPr>
              <a:t>(The </a:t>
            </a:r>
            <a:r>
              <a:rPr lang="en-DE" sz="1300" u="sng">
                <a:solidFill>
                  <a:srgbClr val="0097A7"/>
                </a:solidFill>
                <a:latin typeface="Open Sans"/>
                <a:ea typeface="Open Sans"/>
                <a:cs typeface="Open Sans"/>
                <a:sym typeface="Open Sans"/>
                <a:hlinkClick r:id="rId4">
                  <a:extLst>
                    <a:ext uri="{A12FA001-AC4F-418D-AE19-62706E023703}">
                      <ahyp:hlinkClr val="tx"/>
                    </a:ext>
                  </a:extLst>
                </a:hlinkClick>
              </a:rPr>
              <a:t>European Network of Open Education Librarians</a:t>
            </a:r>
            <a:r>
              <a:rPr lang="en-DE" sz="1300">
                <a:solidFill>
                  <a:srgbClr val="004993"/>
                </a:solidFill>
                <a:latin typeface="Open Sans"/>
                <a:ea typeface="Open Sans"/>
                <a:cs typeface="Open Sans"/>
                <a:sym typeface="Open Sans"/>
              </a:rPr>
              <a:t>, ENOEL)</a:t>
            </a:r>
            <a:r>
              <a:rPr b="0" i="0" lang="en-DE" sz="1300" u="none" cap="none" strike="noStrike">
                <a:solidFill>
                  <a:srgbClr val="004993"/>
                </a:solidFill>
                <a:latin typeface="Open Sans"/>
                <a:ea typeface="Open Sans"/>
                <a:cs typeface="Open Sans"/>
                <a:sym typeface="Open Sans"/>
              </a:rPr>
              <a:t>. Paketa e mjeteve synon të ndihmojë në rritjen e ndërgjegjësimit për rëndësinë e </a:t>
            </a:r>
            <a:r>
              <a:rPr lang="en-DE" sz="1300">
                <a:solidFill>
                  <a:srgbClr val="004993"/>
                </a:solidFill>
                <a:latin typeface="Open Sans"/>
                <a:ea typeface="Open Sans"/>
                <a:cs typeface="Open Sans"/>
                <a:sym typeface="Open Sans"/>
              </a:rPr>
              <a:t>Ars</a:t>
            </a:r>
            <a:r>
              <a:rPr b="0" i="0" lang="en-DE" sz="13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1"/>
                  </a:ext>
                </a:extLst>
              </a:rPr>
              <a:t>imit</a:t>
            </a:r>
            <a:r>
              <a:rPr b="0" i="0" lang="en-DE" sz="1300" u="none" cap="none" strike="noStrike">
                <a:solidFill>
                  <a:srgbClr val="004993"/>
                </a:solidFill>
                <a:latin typeface="Open Sans"/>
                <a:ea typeface="Open Sans"/>
                <a:cs typeface="Open Sans"/>
                <a:sym typeface="Open Sans"/>
              </a:rPr>
              <a:t> të Hapur dhe vë në du</a:t>
            </a:r>
            <a:r>
              <a:rPr lang="en-DE" sz="1300">
                <a:solidFill>
                  <a:srgbClr val="004993"/>
                </a:solidFill>
                <a:latin typeface="Open Sans"/>
                <a:ea typeface="Open Sans"/>
                <a:cs typeface="Open Sans"/>
                <a:sym typeface="Open Sans"/>
              </a:rPr>
              <a:t>kje përfitimet për studentët, mësimdhënësit, institucionet, shoqërinë dhe bibliotekarët.</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300" u="none" cap="none" strike="noStrike">
                <a:solidFill>
                  <a:srgbClr val="004993"/>
                </a:solidFill>
                <a:latin typeface="Open Sans"/>
                <a:ea typeface="Open Sans"/>
                <a:cs typeface="Open Sans"/>
                <a:sym typeface="Open Sans"/>
              </a:rPr>
              <a:t>Kjo kuvertë përmban </a:t>
            </a:r>
            <a:r>
              <a:rPr b="1" i="0" lang="en-DE" sz="1300" u="none" cap="none" strike="noStrike">
                <a:solidFill>
                  <a:srgbClr val="004993"/>
                </a:solidFill>
                <a:latin typeface="Open Sans"/>
                <a:ea typeface="Open Sans"/>
                <a:cs typeface="Open Sans"/>
                <a:sym typeface="Open Sans"/>
              </a:rPr>
              <a:t>shabllone fletëpalosjesh.</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sz="13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300" u="none" cap="none" strike="noStrike">
                <a:solidFill>
                  <a:srgbClr val="004993"/>
                </a:solidFill>
                <a:latin typeface="Open Sans"/>
                <a:ea typeface="Open Sans"/>
                <a:cs typeface="Open Sans"/>
                <a:sym typeface="Open Sans"/>
              </a:rPr>
              <a:t>Ju mund t'i përdorni shabllonet drejtpërdrejt ashtu siç janë ose mund të zgjidhni t'i përshtatni ato me nevojat tuaja specifike.</a:t>
            </a:r>
            <a:endParaRPr b="0" i="0" sz="13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300" u="none" cap="none" strike="noStrike">
                <a:solidFill>
                  <a:srgbClr val="004993"/>
                </a:solidFill>
                <a:latin typeface="Open Sans"/>
                <a:ea typeface="Open Sans"/>
                <a:cs typeface="Open Sans"/>
                <a:sym typeface="Open Sans"/>
              </a:rPr>
              <a:t>Kur përdorni shabllonin,</a:t>
            </a:r>
            <a:r>
              <a:rPr b="0" i="0" lang="en-DE" sz="1300" u="none" cap="none" strike="noStrike">
                <a:solidFill>
                  <a:srgbClr val="000000"/>
                </a:solidFill>
                <a:latin typeface="Open Sans"/>
                <a:ea typeface="Open Sans"/>
                <a:cs typeface="Open Sans"/>
                <a:sym typeface="Open Sans"/>
              </a:rPr>
              <a:t> </a:t>
            </a:r>
            <a:r>
              <a:rPr b="0" i="0" lang="en-DE" sz="1300" u="none" cap="none" strike="noStrike">
                <a:solidFill>
                  <a:srgbClr val="004993"/>
                </a:solidFill>
                <a:latin typeface="Open Sans"/>
                <a:ea typeface="Open Sans"/>
                <a:cs typeface="Open Sans"/>
                <a:sym typeface="Open Sans"/>
              </a:rPr>
              <a:t>thjesht shkarkoni të gjithë rrëshqitjen ose një rrëshqitje individuale që dëshironi të përdorni dhe printoni ato.</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3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300" u="none" cap="none" strike="noStrike">
                <a:solidFill>
                  <a:srgbClr val="004993"/>
                </a:solidFill>
                <a:latin typeface="Open Sans"/>
                <a:ea typeface="Open Sans"/>
                <a:cs typeface="Open Sans"/>
                <a:sym typeface="Open Sans"/>
              </a:rPr>
              <a:t>Nëse dëshironi të përshtatni shabllonin sipas nevojave tuaja, duhet të:</a:t>
            </a:r>
            <a:endParaRPr b="0" i="0" sz="1300" u="none" cap="none" strike="noStrike">
              <a:solidFill>
                <a:srgbClr val="000000"/>
              </a:solidFill>
              <a:latin typeface="Open Sans"/>
              <a:ea typeface="Open Sans"/>
              <a:cs typeface="Open Sans"/>
              <a:sym typeface="Open Sans"/>
            </a:endParaRPr>
          </a:p>
          <a:p>
            <a:pPr indent="-311150" lvl="0" marL="457200" marR="0" rtl="0" algn="l">
              <a:lnSpc>
                <a:spcPct val="115000"/>
              </a:lnSpc>
              <a:spcBef>
                <a:spcPts val="0"/>
              </a:spcBef>
              <a:spcAft>
                <a:spcPts val="0"/>
              </a:spcAft>
              <a:buClr>
                <a:srgbClr val="004993"/>
              </a:buClr>
              <a:buSzPts val="1300"/>
              <a:buFont typeface="Open Sans"/>
              <a:buChar char="●"/>
            </a:pPr>
            <a:r>
              <a:rPr b="0" i="0" lang="en-DE" sz="1300" u="none" cap="none" strike="noStrike">
                <a:solidFill>
                  <a:srgbClr val="004993"/>
                </a:solidFill>
                <a:latin typeface="Open Sans"/>
                <a:ea typeface="Open Sans"/>
                <a:cs typeface="Open Sans"/>
                <a:sym typeface="Open Sans"/>
              </a:rPr>
              <a:t>Shkarkoni veglën që dëshironi të përdorni</a:t>
            </a:r>
            <a:endParaRPr b="0" i="0" sz="1300" u="none" cap="none" strike="noStrike">
              <a:solidFill>
                <a:srgbClr val="004993"/>
              </a:solidFill>
              <a:latin typeface="Open Sans"/>
              <a:ea typeface="Open Sans"/>
              <a:cs typeface="Open Sans"/>
              <a:sym typeface="Open Sans"/>
            </a:endParaRPr>
          </a:p>
          <a:p>
            <a:pPr indent="-311150" lvl="0" marL="457200" marR="0" rtl="0" algn="l">
              <a:lnSpc>
                <a:spcPct val="115000"/>
              </a:lnSpc>
              <a:spcBef>
                <a:spcPts val="0"/>
              </a:spcBef>
              <a:spcAft>
                <a:spcPts val="0"/>
              </a:spcAft>
              <a:buClr>
                <a:srgbClr val="004993"/>
              </a:buClr>
              <a:buSzPts val="1300"/>
              <a:buFont typeface="Open Sans"/>
              <a:buChar char="●"/>
            </a:pPr>
            <a:r>
              <a:rPr b="0" i="0" lang="en-DE" sz="1300" u="none" cap="none" strike="noStrike">
                <a:solidFill>
                  <a:srgbClr val="004993"/>
                </a:solidFill>
                <a:latin typeface="Open Sans"/>
                <a:ea typeface="Open Sans"/>
                <a:cs typeface="Open Sans"/>
                <a:sym typeface="Open Sans"/>
              </a:rPr>
              <a:t>Përshtateni atë me nevojat tuaja (shtoni logon e organizatës suaj, prezantoni çdo ndryshim tjetër që mendoni se është i përshtatshëm)</a:t>
            </a:r>
            <a:endParaRPr b="0" i="0" sz="1300" u="none" cap="none" strike="noStrike">
              <a:solidFill>
                <a:srgbClr val="000000"/>
              </a:solidFill>
              <a:latin typeface="Open Sans"/>
              <a:ea typeface="Open Sans"/>
              <a:cs typeface="Open Sans"/>
              <a:sym typeface="Open Sans"/>
            </a:endParaRPr>
          </a:p>
          <a:p>
            <a:pPr indent="-311150" lvl="0" marL="457200" marR="0" rtl="0" algn="l">
              <a:lnSpc>
                <a:spcPct val="115000"/>
              </a:lnSpc>
              <a:spcBef>
                <a:spcPts val="0"/>
              </a:spcBef>
              <a:spcAft>
                <a:spcPts val="0"/>
              </a:spcAft>
              <a:buSzPts val="1300"/>
              <a:buFont typeface="Open Sans"/>
              <a:buChar char="●"/>
            </a:pPr>
            <a:r>
              <a:rPr b="0" i="0" lang="en-DE" sz="1300" u="none" cap="none" strike="noStrike">
                <a:solidFill>
                  <a:srgbClr val="004993"/>
                </a:solidFill>
                <a:latin typeface="Open Sans"/>
                <a:ea typeface="Open Sans"/>
                <a:cs typeface="Open Sans"/>
                <a:sym typeface="Open Sans"/>
              </a:rPr>
              <a:t>Sigurohuni që versioni i përshtatur të ketë një shënim që thotë: “Kjo punë është një derivat i [emrit të skedarit (për shembull, Albanian_2. OE Benefits - ENOEL leaflets)] [lidhja me burimin origjinal: </a:t>
            </a:r>
            <a:r>
              <a:rPr lang="en-DE" sz="1300" u="sng">
                <a:solidFill>
                  <a:schemeClr val="hlink"/>
                </a:solidFill>
                <a:latin typeface="Open Sans"/>
                <a:ea typeface="Open Sans"/>
                <a:cs typeface="Open Sans"/>
                <a:sym typeface="Open Sans"/>
                <a:hlinkClick r:id="rId5"/>
              </a:rPr>
              <a:t>https://doi.org/10.5281/zenodo.5568482</a:t>
            </a:r>
            <a:r>
              <a:rPr b="0" i="0" lang="en-DE" sz="1300" u="none" cap="none" strike="noStrike">
                <a:solidFill>
                  <a:srgbClr val="004993"/>
                </a:solidFill>
                <a:latin typeface="Open Sans"/>
                <a:ea typeface="Open Sans"/>
                <a:cs typeface="Open Sans"/>
                <a:sym typeface="Open Sans"/>
              </a:rPr>
              <a:t>], nga SPARC Europe (ENOEL), </a:t>
            </a:r>
            <a:r>
              <a:rPr b="0" i="0" lang="en-DE" sz="1300" u="sng" cap="none" strike="noStrike">
                <a:solidFill>
                  <a:srgbClr val="004993"/>
                </a:solidFill>
                <a:latin typeface="Open Sans"/>
                <a:ea typeface="Open Sans"/>
                <a:cs typeface="Open Sans"/>
                <a:sym typeface="Open Sans"/>
                <a:hlinkClick r:id="rId6">
                  <a:extLst>
                    <a:ext uri="{A12FA001-AC4F-418D-AE19-62706E023703}">
                      <ahyp:hlinkClr val="tx"/>
                    </a:ext>
                  </a:extLst>
                </a:hlinkClick>
              </a:rPr>
              <a:t>CC BY</a:t>
            </a:r>
            <a:r>
              <a:rPr b="0" i="0" lang="en-DE" sz="1300" u="none" cap="none" strike="noStrike">
                <a:solidFill>
                  <a:srgbClr val="004993"/>
                </a:solidFill>
                <a:latin typeface="Open Sans"/>
                <a:ea typeface="Open Sans"/>
                <a:cs typeface="Open Sans"/>
                <a:sym typeface="Open Sans"/>
              </a:rPr>
              <a:t>.”</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300" u="none" cap="none" strike="noStrike">
                <a:solidFill>
                  <a:srgbClr val="004993"/>
                </a:solidFill>
                <a:latin typeface="Open Sans"/>
                <a:ea typeface="Open Sans"/>
                <a:cs typeface="Open Sans"/>
                <a:sym typeface="Open Sans"/>
              </a:rPr>
              <a:t>Më poshtë, do të gjeni një përshkrim të shkurtër se si është organizuar kuverta dhe sugjerohen përdorime për sllajde të veçanta. Këto janë vetëm sugjerime; ne ju inkurajojmë të zgjidhni dhe krijoni vegla të përshtatura për nevojat tuaja.</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300" u="none" cap="none" strike="noStrike">
                <a:solidFill>
                  <a:srgbClr val="004993"/>
                </a:solidFill>
                <a:latin typeface="Open Sans"/>
                <a:ea typeface="Open Sans"/>
                <a:cs typeface="Open Sans"/>
                <a:sym typeface="Open Sans"/>
              </a:rPr>
              <a:t>Sllajdi 3 </a:t>
            </a:r>
            <a:r>
              <a:rPr b="0" i="0" lang="en-DE" sz="1300" u="none" cap="none" strike="noStrike">
                <a:solidFill>
                  <a:srgbClr val="004993"/>
                </a:solidFill>
                <a:latin typeface="Open Sans"/>
                <a:ea typeface="Open Sans"/>
                <a:cs typeface="Open Sans"/>
                <a:sym typeface="Open Sans"/>
              </a:rPr>
              <a:t>ju jep një shembull se si mund të përshtatet shablloni, duke përfshirë vendosjen e logos së organizatës suaj dhe deklaratën e atribuimit.</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300" u="none" cap="none" strike="noStrike">
                <a:solidFill>
                  <a:srgbClr val="004993"/>
                </a:solidFill>
                <a:latin typeface="Open Sans"/>
                <a:ea typeface="Open Sans"/>
                <a:cs typeface="Open Sans"/>
                <a:sym typeface="Open Sans"/>
              </a:rPr>
              <a:t>Sllajdet 4-1</a:t>
            </a:r>
            <a:r>
              <a:rPr b="1" lang="en-DE" sz="1300">
                <a:solidFill>
                  <a:srgbClr val="004993"/>
                </a:solidFill>
                <a:latin typeface="Open Sans"/>
                <a:ea typeface="Open Sans"/>
                <a:cs typeface="Open Sans"/>
                <a:sym typeface="Open Sans"/>
              </a:rPr>
              <a:t>5</a:t>
            </a:r>
            <a:r>
              <a:rPr b="1" i="0" lang="en-DE" sz="1300" u="none" cap="none" strike="noStrike">
                <a:solidFill>
                  <a:srgbClr val="004993"/>
                </a:solidFill>
                <a:latin typeface="Open Sans"/>
                <a:ea typeface="Open Sans"/>
                <a:cs typeface="Open Sans"/>
                <a:sym typeface="Open Sans"/>
              </a:rPr>
              <a:t> </a:t>
            </a:r>
            <a:r>
              <a:rPr b="0" i="0" lang="en-DE" sz="1300" u="none" cap="none" strike="noStrike">
                <a:solidFill>
                  <a:srgbClr val="004993"/>
                </a:solidFill>
                <a:latin typeface="Open Sans"/>
                <a:ea typeface="Open Sans"/>
                <a:cs typeface="Open Sans"/>
                <a:sym typeface="Open Sans"/>
              </a:rPr>
              <a:t>tregojnë përfitimet e </a:t>
            </a:r>
            <a:r>
              <a:rPr b="0" i="0" lang="en-DE" sz="13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2"/>
                  </a:ext>
                </a:extLst>
              </a:rPr>
              <a:t>BHA </a:t>
            </a:r>
            <a:r>
              <a:rPr b="0" i="0" lang="en-DE" sz="1300" u="none" cap="none" strike="noStrike">
                <a:solidFill>
                  <a:srgbClr val="004993"/>
                </a:solidFill>
                <a:latin typeface="Open Sans"/>
                <a:ea typeface="Open Sans"/>
                <a:cs typeface="Open Sans"/>
                <a:sym typeface="Open Sans"/>
              </a:rPr>
              <a:t>për </a:t>
            </a:r>
            <a:r>
              <a:rPr lang="en-DE" sz="1300">
                <a:solidFill>
                  <a:srgbClr val="004993"/>
                </a:solidFill>
                <a:latin typeface="Open Sans"/>
                <a:ea typeface="Open Sans"/>
                <a:cs typeface="Open Sans"/>
                <a:sym typeface="Open Sans"/>
              </a:rPr>
              <a:t>pesë </a:t>
            </a:r>
            <a:r>
              <a:rPr b="0" i="0" lang="en-DE" sz="1300" u="none" cap="none" strike="noStrike">
                <a:solidFill>
                  <a:srgbClr val="004993"/>
                </a:solidFill>
                <a:latin typeface="Open Sans"/>
                <a:ea typeface="Open Sans"/>
                <a:cs typeface="Open Sans"/>
                <a:sym typeface="Open Sans"/>
              </a:rPr>
              <a:t>palë të ndryshme: studentët (sfondi i verdhë), mësimdhënësit (sfondi p</a:t>
            </a:r>
            <a:r>
              <a:rPr lang="en-DE" sz="1300">
                <a:solidFill>
                  <a:srgbClr val="004993"/>
                </a:solidFill>
                <a:latin typeface="Open Sans"/>
                <a:ea typeface="Open Sans"/>
                <a:cs typeface="Open Sans"/>
                <a:sym typeface="Open Sans"/>
              </a:rPr>
              <a:t>ortokalli), institucionet (sfondi bruz), të gjithë (sfondi i bardhë) dhe bibliotekarët (sfondi i kaltër i çelur). </a:t>
            </a:r>
            <a:r>
              <a:rPr b="0" i="0" lang="en-DE" sz="1300" u="none" cap="none" strike="noStrike">
                <a:solidFill>
                  <a:srgbClr val="004993"/>
                </a:solidFill>
                <a:latin typeface="Open Sans"/>
                <a:ea typeface="Open Sans"/>
                <a:cs typeface="Open Sans"/>
                <a:sym typeface="Open Sans"/>
              </a:rPr>
              <a:t>Ju mund t'i</a:t>
            </a:r>
            <a:r>
              <a:rPr b="0" i="0" lang="en-DE" sz="1300" u="none" cap="none" strike="noStrike">
                <a:solidFill>
                  <a:srgbClr val="000000"/>
                </a:solidFill>
                <a:latin typeface="Open Sans"/>
                <a:ea typeface="Open Sans"/>
                <a:cs typeface="Open Sans"/>
                <a:sym typeface="Open Sans"/>
              </a:rPr>
              <a:t> </a:t>
            </a:r>
            <a:r>
              <a:rPr b="0" i="0" lang="en-DE" sz="1300" u="none" cap="none" strike="noStrike">
                <a:solidFill>
                  <a:srgbClr val="004993"/>
                </a:solidFill>
                <a:latin typeface="Open Sans"/>
                <a:ea typeface="Open Sans"/>
                <a:cs typeface="Open Sans"/>
                <a:sym typeface="Open Sans"/>
              </a:rPr>
              <a:t>përdorni ato për t'iu drejtuar këtyre palëve specifike të interesit.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300" u="none" cap="none" strike="noStrike">
                <a:solidFill>
                  <a:srgbClr val="004993"/>
                </a:solidFill>
                <a:latin typeface="Open Sans"/>
                <a:ea typeface="Open Sans"/>
                <a:cs typeface="Open Sans"/>
                <a:sym typeface="Open Sans"/>
              </a:rPr>
              <a:t>Sllajdet hyrëse për secilin nga grupet </a:t>
            </a:r>
            <a:r>
              <a:rPr b="0" i="0" lang="en-DE" sz="1300" u="none" cap="none" strike="noStrike">
                <a:solidFill>
                  <a:srgbClr val="004993"/>
                </a:solidFill>
                <a:latin typeface="Open Sans"/>
                <a:ea typeface="Open Sans"/>
                <a:cs typeface="Open Sans"/>
                <a:sym typeface="Open Sans"/>
              </a:rPr>
              <a:t>(sllajdet 4, 7, 10, 12, 14) tregojnë se cilat ENOEL konsideron se janë përfitimet më të rëndësishme për secilin grup.</a:t>
            </a:r>
            <a:r>
              <a:rPr b="1" i="0" lang="en-DE" sz="1300" u="none" cap="none" strike="noStrike">
                <a:solidFill>
                  <a:srgbClr val="004993"/>
                </a:solidFill>
                <a:latin typeface="Open Sans"/>
                <a:ea typeface="Open Sans"/>
                <a:cs typeface="Open Sans"/>
                <a:sym typeface="Open Sans"/>
              </a:rPr>
              <a:t> Sllajdet e mbetura në secilin grup </a:t>
            </a:r>
            <a:r>
              <a:rPr b="0" i="0" lang="en-DE" sz="1300" u="none" cap="none" strike="noStrike">
                <a:solidFill>
                  <a:srgbClr val="004993"/>
                </a:solidFill>
                <a:latin typeface="Open Sans"/>
                <a:ea typeface="Open Sans"/>
                <a:cs typeface="Open Sans"/>
                <a:sym typeface="Open Sans"/>
              </a:rPr>
              <a:t>listojnë përfitime të tjera (sllajdet 5-6 për studentët, 8-9 për mësimdhënësit, 11 për instituc</a:t>
            </a:r>
            <a:r>
              <a:rPr lang="en-DE" sz="1300">
                <a:solidFill>
                  <a:srgbClr val="004993"/>
                </a:solidFill>
                <a:latin typeface="Open Sans"/>
                <a:ea typeface="Open Sans"/>
                <a:cs typeface="Open Sans"/>
                <a:sym typeface="Open Sans"/>
              </a:rPr>
              <a:t>ionet, 13 për të gjithë dhe 15 për bibliotekarët.</a:t>
            </a:r>
            <a:endParaRPr sz="1300">
              <a:solidFill>
                <a:srgbClr val="004993"/>
              </a:solidFill>
              <a:latin typeface="Open Sans"/>
              <a:ea typeface="Open Sans"/>
              <a:cs typeface="Open Sans"/>
              <a:sym typeface="Open Sans"/>
            </a:endParaRPr>
          </a:p>
        </p:txBody>
      </p:sp>
      <p:sp>
        <p:nvSpPr>
          <p:cNvPr id="96" name="Google Shape;96;gf8a48c4d7a_0_21"/>
          <p:cNvSpPr txBox="1"/>
          <p:nvPr/>
        </p:nvSpPr>
        <p:spPr>
          <a:xfrm>
            <a:off x="2087301" y="739025"/>
            <a:ext cx="49992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DE" sz="2000" u="none" cap="none" strike="noStrike">
                <a:solidFill>
                  <a:srgbClr val="004993"/>
                </a:solidFill>
                <a:latin typeface="Open Sans"/>
                <a:ea typeface="Open Sans"/>
                <a:cs typeface="Open Sans"/>
                <a:sym typeface="Open Sans"/>
              </a:rPr>
              <a:t>Mirë se vini në këtë paketë veglash të Përfitimeve të </a:t>
            </a:r>
            <a:r>
              <a:rPr b="1" lang="en-DE" sz="2000">
                <a:solidFill>
                  <a:srgbClr val="004993"/>
                </a:solidFill>
                <a:latin typeface="Open Sans"/>
                <a:ea typeface="Open Sans"/>
                <a:cs typeface="Open Sans"/>
                <a:sym typeface="Open Sans"/>
              </a:rPr>
              <a:t>Ars</a:t>
            </a:r>
            <a:r>
              <a:rPr b="1" i="0" lang="en-DE" sz="20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3"/>
                  </a:ext>
                </a:extLst>
              </a:rPr>
              <a:t>imit</a:t>
            </a:r>
            <a:r>
              <a:rPr b="1" i="0" lang="en-DE" sz="20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4"/>
                  </a:ext>
                </a:extLst>
              </a:rPr>
              <a:t> </a:t>
            </a:r>
            <a:r>
              <a:rPr b="1" i="0" lang="en-DE" sz="2000" u="none" cap="none" strike="noStrike">
                <a:solidFill>
                  <a:srgbClr val="004993"/>
                </a:solidFill>
                <a:latin typeface="Open Sans"/>
                <a:ea typeface="Open Sans"/>
                <a:cs typeface="Open Sans"/>
                <a:sym typeface="Open Sans"/>
              </a:rPr>
              <a:t>të Hapur!</a:t>
            </a:r>
            <a:endParaRPr b="1" i="0" sz="2000" u="none" cap="none" strike="noStrike">
              <a:solidFill>
                <a:srgbClr val="004993"/>
              </a:solidFill>
              <a:latin typeface="Open Sans"/>
              <a:ea typeface="Open Sans"/>
              <a:cs typeface="Open Sans"/>
              <a:sym typeface="Open Sans"/>
            </a:endParaRPr>
          </a:p>
        </p:txBody>
      </p:sp>
      <p:sp>
        <p:nvSpPr>
          <p:cNvPr id="97" name="Google Shape;97;gf8a48c4d7a_0_21"/>
          <p:cNvSpPr txBox="1"/>
          <p:nvPr/>
        </p:nvSpPr>
        <p:spPr>
          <a:xfrm>
            <a:off x="591700" y="663225"/>
            <a:ext cx="1473300" cy="766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f7f8b365c8_2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gf7f8b365c8_2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4" name="Google Shape;104;gf7f8b365c8_2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gf7f8b365c8_2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6" name="Google Shape;106;gf7f8b365c8_2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7" name="Google Shape;107;gf7f8b365c8_2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8" name="Google Shape;108;gf7f8b365c8_2_0"/>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
        <p:nvSpPr>
          <p:cNvPr id="109" name="Google Shape;109;gf7f8b365c8_2_0"/>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your logo here</a:t>
            </a:r>
            <a:endParaRPr b="0" i="0" sz="1400" u="none" cap="none" strike="noStrike">
              <a:solidFill>
                <a:srgbClr val="000000"/>
              </a:solidFill>
              <a:latin typeface="Calibri"/>
              <a:ea typeface="Calibri"/>
              <a:cs typeface="Calibri"/>
              <a:sym typeface="Calibri"/>
            </a:endParaRPr>
          </a:p>
        </p:txBody>
      </p:sp>
      <p:sp>
        <p:nvSpPr>
          <p:cNvPr id="110" name="Google Shape;110;gf7f8b365c8_2_0"/>
          <p:cNvSpPr txBox="1"/>
          <p:nvPr/>
        </p:nvSpPr>
        <p:spPr>
          <a:xfrm>
            <a:off x="493200" y="2829575"/>
            <a:ext cx="19938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DE" sz="1000" u="none" cap="none" strike="noStrike">
                <a:solidFill>
                  <a:schemeClr val="dk1"/>
                </a:solidFill>
                <a:latin typeface="Open Sans"/>
                <a:ea typeface="Open Sans"/>
                <a:cs typeface="Open Sans"/>
                <a:sym typeface="Open Sans"/>
              </a:rPr>
              <a:t>This work is a derivative of “Albanian_2. OE Benefits - ENOEL leaflets” </a:t>
            </a:r>
            <a:r>
              <a:rPr lang="en-DE" sz="1000" u="sng">
                <a:solidFill>
                  <a:schemeClr val="hlink"/>
                </a:solidFill>
                <a:latin typeface="Open Sans"/>
                <a:ea typeface="Open Sans"/>
                <a:cs typeface="Open Sans"/>
                <a:sym typeface="Open Sans"/>
                <a:hlinkClick r:id="rId5"/>
              </a:rPr>
              <a:t>https://doi.org/10.5281/zenodo.5568482</a:t>
            </a:r>
            <a:r>
              <a:rPr b="0" i="0" lang="en-DE" sz="1000" u="none" cap="none" strike="noStrike">
                <a:solidFill>
                  <a:schemeClr val="dk1"/>
                </a:solidFill>
                <a:latin typeface="Open Sans"/>
                <a:ea typeface="Open Sans"/>
                <a:cs typeface="Open Sans"/>
                <a:sym typeface="Open Sans"/>
              </a:rPr>
              <a:t>, by </a:t>
            </a:r>
            <a:r>
              <a:rPr b="0" i="0" lang="en-DE" sz="1000" u="sng" cap="none" strike="noStrike">
                <a:solidFill>
                  <a:schemeClr val="hlink"/>
                </a:solidFill>
                <a:latin typeface="Open Sans"/>
                <a:ea typeface="Open Sans"/>
                <a:cs typeface="Open Sans"/>
                <a:sym typeface="Open Sans"/>
                <a:hlinkClick r:id="rId6"/>
              </a:rPr>
              <a:t>SPARC Europe </a:t>
            </a:r>
            <a:r>
              <a:rPr b="0" i="0" lang="en-DE" sz="1000" u="none" cap="none" strike="noStrike">
                <a:solidFill>
                  <a:schemeClr val="dk1"/>
                </a:solidFill>
                <a:latin typeface="Open Sans"/>
                <a:ea typeface="Open Sans"/>
                <a:cs typeface="Open Sans"/>
                <a:sym typeface="Open Sans"/>
              </a:rPr>
              <a:t>(ENOEL),</a:t>
            </a:r>
            <a:r>
              <a:rPr b="0" i="0" lang="en-DE" sz="1000" u="none" cap="none" strike="noStrike">
                <a:solidFill>
                  <a:srgbClr val="004993"/>
                </a:solidFill>
                <a:latin typeface="Open Sans"/>
                <a:ea typeface="Open Sans"/>
                <a:cs typeface="Open Sans"/>
                <a:sym typeface="Open Sans"/>
              </a:rPr>
              <a:t> </a:t>
            </a:r>
            <a:r>
              <a:rPr b="0" i="0" lang="en-DE" sz="1000" u="sng" cap="none" strike="noStrike">
                <a:solidFill>
                  <a:srgbClr val="004993"/>
                </a:solidFill>
                <a:latin typeface="Open Sans"/>
                <a:ea typeface="Open Sans"/>
                <a:cs typeface="Open Sans"/>
                <a:sym typeface="Open Sans"/>
                <a:hlinkClick r:id="rId7">
                  <a:extLst>
                    <a:ext uri="{A12FA001-AC4F-418D-AE19-62706E023703}">
                      <ahyp:hlinkClr val="tx"/>
                    </a:ext>
                  </a:extLst>
                </a:hlinkClick>
              </a:rPr>
              <a:t>CC BY</a:t>
            </a:r>
            <a:endParaRPr b="0" i="0" sz="1200" u="none" cap="none" strike="noStrike">
              <a:solidFill>
                <a:srgbClr val="004993"/>
              </a:solidFill>
              <a:latin typeface="Calibri"/>
              <a:ea typeface="Calibri"/>
              <a:cs typeface="Calibri"/>
              <a:sym typeface="Calibri"/>
            </a:endParaRPr>
          </a:p>
        </p:txBody>
      </p:sp>
      <p:sp>
        <p:nvSpPr>
          <p:cNvPr id="111" name="Google Shape;111;gf7f8b365c8_2_0"/>
          <p:cNvSpPr txBox="1"/>
          <p:nvPr/>
        </p:nvSpPr>
        <p:spPr>
          <a:xfrm>
            <a:off x="493200" y="2229500"/>
            <a:ext cx="7151100" cy="55396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8"/>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
        <p:nvSpPr>
          <p:cNvPr id="112" name="Google Shape;112;gf7f8b365c8_2_0"/>
          <p:cNvSpPr txBox="1"/>
          <p:nvPr/>
        </p:nvSpPr>
        <p:spPr>
          <a:xfrm>
            <a:off x="2357725" y="459425"/>
            <a:ext cx="4629300" cy="129263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113" name="Google Shape;113;gf7f8b365c8_2_0"/>
          <p:cNvSpPr txBox="1"/>
          <p:nvPr/>
        </p:nvSpPr>
        <p:spPr>
          <a:xfrm>
            <a:off x="493200" y="4369850"/>
            <a:ext cx="5142600" cy="498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rgbClr val="FFDE59"/>
                </a:solidFill>
                <a:latin typeface="Open Sans"/>
                <a:ea typeface="Open Sans"/>
                <a:cs typeface="Open Sans"/>
                <a:sym typeface="Open Sans"/>
              </a:rPr>
              <a:t>studentët</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Sigurojnë qasje të qëndrueshme: </a:t>
            </a:r>
            <a:r>
              <a:rPr b="0" i="0" lang="en-DE" sz="1400" u="none" cap="none" strike="noStrike">
                <a:solidFill>
                  <a:srgbClr val="004993"/>
                </a:solidFill>
                <a:latin typeface="Open Sans"/>
                <a:ea typeface="Open Sans"/>
                <a:cs typeface="Open Sans"/>
                <a:sym typeface="Open Sans"/>
              </a:rPr>
              <a:t>Studentët do të jenë në gjendje të qasen në burime edhe pasi të kenë përfunduar kursin e tyre.</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Mbështesin përfshirjen: </a:t>
            </a:r>
            <a:r>
              <a:rPr b="0" i="0" lang="en-DE" sz="1400" u="none" cap="none" strike="noStrike">
                <a:solidFill>
                  <a:srgbClr val="004993"/>
                </a:solidFill>
                <a:latin typeface="Open Sans"/>
                <a:ea typeface="Open Sans"/>
                <a:cs typeface="Open Sans"/>
                <a:sym typeface="Open Sans"/>
              </a:rPr>
              <a:t>BHA mund të përshtatet për të pasqyruar profilet dhe skenarët e studentëve, duke adresuar nevojat e përfshirjes në nivele të ndryshme.</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Promovojnë shumëllojshmërine e të mësuarit: </a:t>
            </a:r>
            <a:r>
              <a:rPr b="0" i="0" lang="en-DE" sz="1400" u="none" cap="none" strike="noStrike">
                <a:solidFill>
                  <a:srgbClr val="004993"/>
                </a:solidFill>
                <a:latin typeface="Open Sans"/>
                <a:ea typeface="Open Sans"/>
                <a:cs typeface="Open Sans"/>
                <a:sym typeface="Open Sans"/>
              </a:rPr>
              <a:t>BHA janë të qasshëm nga çdo vend në çdo kohë, në mënyrë të përsëritur, dhe formojnë një sërë pajisjesh dhe formatesh. </a:t>
            </a:r>
            <a:r>
              <a:rPr lang="en-DE">
                <a:solidFill>
                  <a:srgbClr val="004993"/>
                </a:solidFill>
                <a:latin typeface="Open Sans"/>
                <a:ea typeface="Open Sans"/>
                <a:cs typeface="Open Sans"/>
                <a:sym typeface="Open Sans"/>
              </a:rPr>
              <a:t>BHA gjithashtu mbështesin mjediset e të mësuarit joformal dhe më pak formal.</a:t>
            </a:r>
            <a:endParaRPr b="1">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Promovojnë të mësuarit gjatë gjithë jetës: </a:t>
            </a:r>
            <a:r>
              <a:rPr b="0" i="0" lang="en-DE" sz="1400" u="none" cap="none" strike="noStrike">
                <a:solidFill>
                  <a:srgbClr val="004993"/>
                </a:solidFill>
                <a:latin typeface="Open Sans"/>
                <a:ea typeface="Open Sans"/>
                <a:cs typeface="Open Sans"/>
                <a:sym typeface="Open Sans"/>
              </a:rPr>
              <a:t>BHA janë të disponueshme për të gjithë në të gjitha moshat, kurdo që dikush dëshiron të mësojë diçka ose të kthehet në diçka për të rifreskuar kujtesën e saj.</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Kursimi i shpenzimeve: </a:t>
            </a:r>
            <a:r>
              <a:rPr b="0" i="0" lang="en-DE" sz="1400" u="none" cap="none" strike="noStrike">
                <a:solidFill>
                  <a:srgbClr val="004993"/>
                </a:solidFill>
                <a:latin typeface="Open Sans"/>
                <a:ea typeface="Open Sans"/>
                <a:cs typeface="Open Sans"/>
                <a:sym typeface="Open Sans"/>
              </a:rPr>
              <a:t>Etiketat e çmimeve të larta mund t'i bëjnë studentët të përdorin versione më të vjetra të botimeve të caktuara; me BHA kjo nuk është problem.</a:t>
            </a:r>
            <a:endParaRPr b="0" i="0" sz="1400" u="none" cap="none" strike="noStrike">
              <a:solidFill>
                <a:srgbClr val="004993"/>
              </a:solidFill>
              <a:latin typeface="Open Sans"/>
              <a:ea typeface="Open Sans"/>
              <a:cs typeface="Open Sans"/>
              <a:sym typeface="Open Sans"/>
            </a:endParaRPr>
          </a:p>
        </p:txBody>
      </p:sp>
      <p:sp>
        <p:nvSpPr>
          <p:cNvPr id="114" name="Google Shape;114;gf7f8b365c8_2_0"/>
          <p:cNvSpPr txBox="1"/>
          <p:nvPr/>
        </p:nvSpPr>
        <p:spPr>
          <a:xfrm>
            <a:off x="4996025" y="2610488"/>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SHEMBULL I PËRSHTATJES PËR NEVOJAT TUAJA</a:t>
            </a:r>
            <a:endParaRPr b="1" i="0" sz="1400" u="none" cap="none" strike="noStrike">
              <a:solidFill>
                <a:srgbClr val="FF0000"/>
              </a:solidFill>
              <a:latin typeface="Arial"/>
              <a:ea typeface="Arial"/>
              <a:cs typeface="Arial"/>
              <a:sym typeface="Arial"/>
            </a:endParaRPr>
          </a:p>
        </p:txBody>
      </p:sp>
      <p:sp>
        <p:nvSpPr>
          <p:cNvPr id="115" name="Google Shape;115;gf7f8b365c8_2_0"/>
          <p:cNvSpPr txBox="1"/>
          <p:nvPr/>
        </p:nvSpPr>
        <p:spPr>
          <a:xfrm>
            <a:off x="2628900" y="3429675"/>
            <a:ext cx="20766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Shtoni deklaratën e atribuimit </a:t>
            </a:r>
            <a:endParaRPr b="1" i="0" sz="1400" u="none" cap="none" strike="noStrike">
              <a:solidFill>
                <a:srgbClr val="FF0000"/>
              </a:solidFill>
              <a:latin typeface="Arial"/>
              <a:ea typeface="Arial"/>
              <a:cs typeface="Arial"/>
              <a:sym typeface="Arial"/>
            </a:endParaRPr>
          </a:p>
        </p:txBody>
      </p:sp>
      <p:sp>
        <p:nvSpPr>
          <p:cNvPr id="116" name="Google Shape;116;gf7f8b365c8_2_0"/>
          <p:cNvSpPr/>
          <p:nvPr/>
        </p:nvSpPr>
        <p:spPr>
          <a:xfrm>
            <a:off x="24062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f7f8b365c8_2_0"/>
          <p:cNvSpPr/>
          <p:nvPr/>
        </p:nvSpPr>
        <p:spPr>
          <a:xfrm>
            <a:off x="6458675" y="889602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gf7f8b365c8_2_0"/>
          <p:cNvSpPr txBox="1"/>
          <p:nvPr/>
        </p:nvSpPr>
        <p:spPr>
          <a:xfrm>
            <a:off x="3218475" y="9093600"/>
            <a:ext cx="31728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Shtoni logon e organizatës tuaj</a:t>
            </a:r>
            <a:endParaRPr b="1" i="0" sz="1400" u="none" cap="none" strike="noStrike">
              <a:solidFill>
                <a:srgbClr val="FF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f8a48c4d7a_0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gf8a48c4d7a_0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5" name="Google Shape;125;gf8a48c4d7a_0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gf8a48c4d7a_0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7" name="Google Shape;127;gf8a48c4d7a_0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8" name="Google Shape;128;gf8a48c4d7a_0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29" name="Google Shape;129;gf8a48c4d7a_0_0"/>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
        <p:nvSpPr>
          <p:cNvPr id="130" name="Google Shape;130;gf8a48c4d7a_0_0"/>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131" name="Google Shape;131;gf8a48c4d7a_0_0"/>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
        <p:nvSpPr>
          <p:cNvPr id="132" name="Google Shape;132;gf8a48c4d7a_0_0"/>
          <p:cNvSpPr txBox="1"/>
          <p:nvPr/>
        </p:nvSpPr>
        <p:spPr>
          <a:xfrm>
            <a:off x="493200" y="4369850"/>
            <a:ext cx="5142600" cy="498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rgbClr val="FFDE59"/>
                </a:solidFill>
                <a:latin typeface="Open Sans"/>
                <a:ea typeface="Open Sans"/>
                <a:cs typeface="Open Sans"/>
                <a:sym typeface="Open Sans"/>
              </a:rPr>
              <a:t>studentët</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Sigurojnë qasje të qëndrueshme: </a:t>
            </a:r>
            <a:r>
              <a:rPr b="0" i="0" lang="en-DE" sz="1400" u="none" cap="none" strike="noStrike">
                <a:solidFill>
                  <a:srgbClr val="004993"/>
                </a:solidFill>
                <a:latin typeface="Open Sans"/>
                <a:ea typeface="Open Sans"/>
                <a:cs typeface="Open Sans"/>
                <a:sym typeface="Open Sans"/>
              </a:rPr>
              <a:t>Studentët do të jenë në gjendje të qasen në burime edhe pasi të kenë përfunduar kursin e tyre.</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Mbështesin përfshirjen: </a:t>
            </a:r>
            <a:r>
              <a:rPr b="0" i="0" lang="en-DE" sz="1400" u="none" cap="none" strike="noStrike">
                <a:solidFill>
                  <a:srgbClr val="004993"/>
                </a:solidFill>
                <a:latin typeface="Open Sans"/>
                <a:ea typeface="Open Sans"/>
                <a:cs typeface="Open Sans"/>
                <a:sym typeface="Open Sans"/>
              </a:rPr>
              <a:t>BHA mund të përshtatet për të pasqyruar profilet dhe skenarët e studentëve, duke adresuar nevojat e përfshirjes në nivele të ndryshme.</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Promovojnë shumëllojshmërine e të mësuarit: </a:t>
            </a:r>
            <a:r>
              <a:rPr b="0" i="0" lang="en-DE" sz="1400" u="none" cap="none" strike="noStrike">
                <a:solidFill>
                  <a:srgbClr val="004993"/>
                </a:solidFill>
                <a:latin typeface="Open Sans"/>
                <a:ea typeface="Open Sans"/>
                <a:cs typeface="Open Sans"/>
                <a:sym typeface="Open Sans"/>
              </a:rPr>
              <a:t>BHA janë të qasshëm nga çdo vend në çdo kohë, në mënyrë të përsëritur, dhe formojnë një sërë pajisjesh dhe formatesh. </a:t>
            </a:r>
            <a:r>
              <a:rPr lang="en-DE">
                <a:solidFill>
                  <a:srgbClr val="004993"/>
                </a:solidFill>
                <a:latin typeface="Open Sans"/>
                <a:ea typeface="Open Sans"/>
                <a:cs typeface="Open Sans"/>
                <a:sym typeface="Open Sans"/>
              </a:rPr>
              <a:t>BHA gjithashtu mbështesin mjediset e të mësuarit joformal dhe më pak formal.</a:t>
            </a:r>
            <a:endParaRPr b="1">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Promovojnë të mësuarit gjatë gjithë jetës: </a:t>
            </a:r>
            <a:r>
              <a:rPr b="0" i="0" lang="en-DE" sz="1400" u="none" cap="none" strike="noStrike">
                <a:solidFill>
                  <a:srgbClr val="004993"/>
                </a:solidFill>
                <a:latin typeface="Open Sans"/>
                <a:ea typeface="Open Sans"/>
                <a:cs typeface="Open Sans"/>
                <a:sym typeface="Open Sans"/>
              </a:rPr>
              <a:t>BHA janë të disponueshme për të gjithë në të gjitha moshat, kurdo që dikush dëshiron të mësojë diçka ose të kthehet në diçka për të rifreskuar kujtesën e saj.</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Kursimi i shpenzimeve: </a:t>
            </a:r>
            <a:r>
              <a:rPr b="0" i="0" lang="en-DE" sz="1400" u="none" cap="none" strike="noStrike">
                <a:solidFill>
                  <a:srgbClr val="004993"/>
                </a:solidFill>
                <a:latin typeface="Open Sans"/>
                <a:ea typeface="Open Sans"/>
                <a:cs typeface="Open Sans"/>
                <a:sym typeface="Open Sans"/>
              </a:rPr>
              <a:t>Etiketat e çmimeve të larta mund t'i bëjnë studentët të përdorin versione më të vjetra të botimeve të caktuara; me BHA kjo nuk është problem.</a:t>
            </a:r>
            <a:endParaRPr b="0"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f81126334d_0_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gf81126334d_0_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39" name="Google Shape;139;gf81126334d_0_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gf81126334d_0_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1" name="Google Shape;141;gf81126334d_0_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2" name="Google Shape;142;gf81126334d_0_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3" name="Google Shape;143;gf81126334d_0_6"/>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
        <p:nvSpPr>
          <p:cNvPr id="144" name="Google Shape;144;gf81126334d_0_6"/>
          <p:cNvSpPr txBox="1"/>
          <p:nvPr/>
        </p:nvSpPr>
        <p:spPr>
          <a:xfrm>
            <a:off x="493200" y="4353200"/>
            <a:ext cx="5142600" cy="452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rgbClr val="FFDE59"/>
                </a:solidFill>
                <a:latin typeface="Open Sans"/>
                <a:ea typeface="Open Sans"/>
                <a:cs typeface="Open Sans"/>
                <a:sym typeface="Open Sans"/>
              </a:rPr>
              <a:t>studentët</a:t>
            </a:r>
            <a:endParaRPr b="0" i="0" sz="1400" u="none" cap="none" strike="noStrike">
              <a:solidFill>
                <a:srgbClr val="000000"/>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Rrisin mundësitë e të mësuarit: </a:t>
            </a:r>
            <a:r>
              <a:rPr b="0" i="0" lang="en-DE" sz="1400" u="none" cap="none" strike="noStrike">
                <a:solidFill>
                  <a:srgbClr val="004993"/>
                </a:solidFill>
                <a:latin typeface="Open Sans"/>
                <a:ea typeface="Open Sans"/>
                <a:cs typeface="Open Sans"/>
                <a:sym typeface="Open Sans"/>
              </a:rPr>
              <a:t>Studentët që përdorin BHA bëjnë poashtu, ose më mirë, sesa ata që përdorin materiale tradicionale.</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Sigurojnë gatishmërisë</a:t>
            </a:r>
            <a:r>
              <a:rPr b="0" i="0" lang="en-DE" sz="1400" u="none" cap="none" strike="noStrike">
                <a:solidFill>
                  <a:srgbClr val="004993"/>
                </a:solidFill>
                <a:latin typeface="Open Sans"/>
                <a:ea typeface="Open Sans"/>
                <a:cs typeface="Open Sans"/>
                <a:sym typeface="Open Sans"/>
              </a:rPr>
              <a:t>: BHA mund të jetë të disponueshëm që nga fillimi i kurseve, që do të thotë se studentët mund të fillojnë menjëherë të punojnë me to.</a:t>
            </a:r>
            <a:endParaRPr b="0" i="0" sz="14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Rrisin cilësinë: </a:t>
            </a:r>
            <a:r>
              <a:rPr b="0" i="0" lang="en-DE" sz="1400" u="none" cap="none" strike="noStrike">
                <a:solidFill>
                  <a:srgbClr val="004993"/>
                </a:solidFill>
                <a:latin typeface="Open Sans"/>
                <a:ea typeface="Open Sans"/>
                <a:cs typeface="Open Sans"/>
                <a:sym typeface="Open Sans"/>
              </a:rPr>
              <a:t>BHA</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lejon</a:t>
            </a:r>
            <a:r>
              <a:rPr b="0" i="0" lang="en-DE" sz="1400" u="none" cap="none" strike="noStrike">
                <a:solidFill>
                  <a:srgbClr val="000000"/>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përmirësimin e cilësisë dhe përditësimet e vazhdueshme, së bashku me shpërndarjen e shpejtë, duke siguruar që informacioni në to të jetë i përditësuar.</a:t>
            </a:r>
            <a:endParaRPr b="0" i="0" sz="14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Shpërblejnë praktikat e hapura: </a:t>
            </a:r>
            <a:r>
              <a:rPr b="0" i="0" lang="en-DE" sz="1400" u="none" cap="none" strike="noStrike">
                <a:solidFill>
                  <a:srgbClr val="004993"/>
                </a:solidFill>
                <a:latin typeface="Open Sans"/>
                <a:ea typeface="Open Sans"/>
                <a:cs typeface="Open Sans"/>
                <a:sym typeface="Open Sans"/>
              </a:rPr>
              <a:t>Studentët mund të njihen si pjesë e ekipit të autorit dhe të vlerësohen për punën dhe aftësitë e tyre.</a:t>
            </a:r>
            <a:endParaRPr b="0" i="0" sz="1400" u="none" cap="none" strike="noStrike">
              <a:solidFill>
                <a:srgbClr val="004993"/>
              </a:solidFill>
              <a:latin typeface="Open Sans"/>
              <a:ea typeface="Open Sans"/>
              <a:cs typeface="Open Sans"/>
              <a:sym typeface="Open Sans"/>
            </a:endParaRPr>
          </a:p>
        </p:txBody>
      </p:sp>
      <p:sp>
        <p:nvSpPr>
          <p:cNvPr id="145" name="Google Shape;145;gf81126334d_0_6"/>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146" name="Google Shape;146;gf81126334d_0_6"/>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f81126334d_0_2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gf81126334d_0_23"/>
          <p:cNvSpPr/>
          <p:nvPr/>
        </p:nvSpPr>
        <p:spPr>
          <a:xfrm>
            <a:off x="182250" y="3899775"/>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3" name="Google Shape;153;gf81126334d_0_2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gf81126334d_0_23"/>
          <p:cNvSpPr/>
          <p:nvPr/>
        </p:nvSpPr>
        <p:spPr>
          <a:xfrm>
            <a:off x="2396100" y="2649375"/>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5" name="Google Shape;155;gf81126334d_0_2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6" name="Google Shape;156;gf81126334d_0_2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7" name="Google Shape;157;gf81126334d_0_23"/>
          <p:cNvSpPr txBox="1"/>
          <p:nvPr/>
        </p:nvSpPr>
        <p:spPr>
          <a:xfrm>
            <a:off x="591700" y="663225"/>
            <a:ext cx="1473300" cy="766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
        <p:nvSpPr>
          <p:cNvPr id="158" name="Google Shape;158;gf81126334d_0_23"/>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159" name="Google Shape;159;gf81126334d_0_23"/>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
        <p:nvSpPr>
          <p:cNvPr id="160" name="Google Shape;160;gf81126334d_0_23"/>
          <p:cNvSpPr txBox="1"/>
          <p:nvPr/>
        </p:nvSpPr>
        <p:spPr>
          <a:xfrm>
            <a:off x="493200" y="4412350"/>
            <a:ext cx="5305800" cy="420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rgbClr val="FFDE59"/>
                </a:solidFill>
                <a:latin typeface="Open Sans"/>
                <a:ea typeface="Open Sans"/>
                <a:cs typeface="Open Sans"/>
                <a:sym typeface="Open Sans"/>
              </a:rPr>
              <a:t>studentët</a:t>
            </a:r>
            <a:endParaRPr b="0" i="0" sz="14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Lejojnë (më shumë se thjesht) pa kosto: </a:t>
            </a:r>
            <a:r>
              <a:rPr b="0" i="0" lang="en-DE" sz="1400" u="none" cap="none" strike="noStrike">
                <a:solidFill>
                  <a:srgbClr val="004993"/>
                </a:solidFill>
                <a:latin typeface="Open Sans"/>
                <a:ea typeface="Open Sans"/>
                <a:cs typeface="Open Sans"/>
                <a:sym typeface="Open Sans"/>
              </a:rPr>
              <a:t>BHA = falas + leje. </a:t>
            </a:r>
            <a:br>
              <a:rPr b="0" i="0" lang="en-DE" sz="1400" u="none" cap="none" strike="noStrike">
                <a:solidFill>
                  <a:srgbClr val="004993"/>
                </a:solidFill>
                <a:latin typeface="Open Sans"/>
                <a:ea typeface="Open Sans"/>
                <a:cs typeface="Open Sans"/>
                <a:sym typeface="Open Sans"/>
              </a:rPr>
            </a:b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Sigurojnë arsim më të mirë = </a:t>
            </a:r>
            <a:r>
              <a:rPr b="0" i="0" lang="en-DE" sz="1400" u="none" cap="none" strike="noStrike">
                <a:solidFill>
                  <a:srgbClr val="004993"/>
                </a:solidFill>
                <a:latin typeface="Open Sans"/>
                <a:ea typeface="Open Sans"/>
                <a:cs typeface="Open Sans"/>
                <a:sym typeface="Open Sans"/>
              </a:rPr>
              <a:t>sigurojnë të ardhme më të mirë (SDG 4: "Siguron arsim cilësor gjithëpërfshirës dhe të barabartë dhe promovim të mundësive për të mësuarit gjatë gjithë jetës për të gjithë.")</a:t>
            </a:r>
            <a:endParaRPr b="0" i="0" sz="14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Përmirësojnë të kuptuarit</a:t>
            </a:r>
            <a:r>
              <a:rPr b="0" i="0" lang="en-DE" sz="1400" u="none" cap="none" strike="noStrike">
                <a:solidFill>
                  <a:srgbClr val="004993"/>
                </a:solidFill>
                <a:latin typeface="Open Sans"/>
                <a:ea typeface="Open Sans"/>
                <a:cs typeface="Open Sans"/>
                <a:sym typeface="Open Sans"/>
              </a:rPr>
              <a:t>: Studentët janë në gjendje të rishikojnë konceptet/idetë duke përdorur një gamë të ndryshme burimesh (d.m.th përsërit të njëjtin koncept duke përdorur një shpjegim të ndryshëm.)</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150" u="none" cap="none" strike="noStrike">
              <a:solidFill>
                <a:schemeClr val="dk1"/>
              </a:solidFill>
              <a:highlight>
                <a:srgbClr val="FFFFFF"/>
              </a:highlight>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Bashkë-krijimi: </a:t>
            </a:r>
            <a:r>
              <a:rPr b="0" i="0" lang="en-DE" sz="1400" u="none" cap="none" strike="noStrike">
                <a:solidFill>
                  <a:srgbClr val="004993"/>
                </a:solidFill>
                <a:latin typeface="Open Sans"/>
                <a:ea typeface="Open Sans"/>
                <a:cs typeface="Open Sans"/>
                <a:sym typeface="Open Sans"/>
              </a:rPr>
              <a:t>BHA u jep studentëve mundësinë të jenë partnerë bashkë-krijues duke përfituar vetë.</a:t>
            </a:r>
            <a:endParaRPr b="1" i="0" sz="18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f81126334d_0_42"/>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gf81126334d_0_42"/>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7" name="Google Shape;167;gf81126334d_0_42"/>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gf81126334d_0_42"/>
          <p:cNvSpPr/>
          <p:nvPr/>
        </p:nvSpPr>
        <p:spPr>
          <a:xfrm>
            <a:off x="-1204275" y="54605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9" name="Google Shape;169;gf81126334d_0_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0" name="Google Shape;170;gf81126334d_0_42"/>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pic>
        <p:nvPicPr>
          <p:cNvPr id="171" name="Google Shape;171;gf81126334d_0_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2" name="Google Shape;172;gf81126334d_0_42"/>
          <p:cNvSpPr txBox="1"/>
          <p:nvPr/>
        </p:nvSpPr>
        <p:spPr>
          <a:xfrm>
            <a:off x="1712475" y="4814800"/>
            <a:ext cx="5556600" cy="457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Lejojnë përshtatjen</a:t>
            </a:r>
            <a:r>
              <a:rPr b="0" i="0" lang="en-DE" sz="1500" u="none" cap="none" strike="noStrike">
                <a:solidFill>
                  <a:srgbClr val="004993"/>
                </a:solidFill>
                <a:latin typeface="Open Sans"/>
                <a:ea typeface="Open Sans"/>
                <a:cs typeface="Open Sans"/>
                <a:sym typeface="Open Sans"/>
              </a:rPr>
              <a:t>: Mësimëdhënësit mund (pjesërisht ose plotësisht) të personalizojnë BHA, duke krijuar materialet më të mira të kursit për çdo përvojë mësimore, duke përmirësuar vazhdimisht cilësinë e BHA.</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Sigurojnë pedagogji të hapura</a:t>
            </a:r>
            <a:r>
              <a:rPr b="0" i="0" lang="en-DE" sz="1500" u="none" cap="none" strike="noStrike">
                <a:solidFill>
                  <a:srgbClr val="004993"/>
                </a:solidFill>
                <a:latin typeface="Open Sans"/>
                <a:ea typeface="Open Sans"/>
                <a:cs typeface="Open Sans"/>
                <a:sym typeface="Open Sans"/>
              </a:rPr>
              <a:t>: Me BHA, studentët janë thellësisht të angazhuar në procesin arsimor dhe në krijimin e materialeve mësimore, duke i bërë ato në thelb të tyre, me udhëzimin e mësimdhënësit.</a:t>
            </a:r>
            <a:endParaRPr b="0" i="0" sz="15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Rritja e reputacionit</a:t>
            </a:r>
            <a:r>
              <a:rPr b="0" i="0" lang="en-DE" sz="1500" u="none" cap="none" strike="noStrike">
                <a:solidFill>
                  <a:srgbClr val="004993"/>
                </a:solidFill>
                <a:latin typeface="Open Sans"/>
                <a:ea typeface="Open Sans"/>
                <a:cs typeface="Open Sans"/>
                <a:sym typeface="Open Sans"/>
              </a:rPr>
              <a:t>: BHA cilësore rrit reputacionin e mësuesit në nivel lokal dhe global, duke ofruar mundësi për të bashkëpunuar me kolegë në të gjithë botën.</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Zvogëlojnë ngarkesën e punës: </a:t>
            </a:r>
            <a:r>
              <a:rPr lang="en-DE" sz="1500">
                <a:solidFill>
                  <a:srgbClr val="004993"/>
                </a:solidFill>
                <a:latin typeface="Open Sans"/>
                <a:ea typeface="Open Sans"/>
                <a:cs typeface="Open Sans"/>
                <a:sym typeface="Open Sans"/>
              </a:rPr>
              <a:t>Mësimdhënësit nuk duhet të rishpikin rrotën çdo herë, por mund të ripërdorin atë që është tashmë atje.</a:t>
            </a:r>
            <a:endParaRPr b="0" i="0" sz="15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rPr b="1" i="0" lang="en-DE" sz="1500" u="none" cap="none" strike="noStrike">
                <a:solidFill>
                  <a:srgbClr val="004993"/>
                </a:solidFill>
                <a:latin typeface="Open Sans"/>
                <a:ea typeface="Open Sans"/>
                <a:cs typeface="Open Sans"/>
                <a:sym typeface="Open Sans"/>
              </a:rPr>
              <a:t>Frymëzojnë</a:t>
            </a:r>
            <a:r>
              <a:rPr b="0" i="0" lang="en-DE" sz="1500" u="none" cap="none" strike="noStrike">
                <a:solidFill>
                  <a:srgbClr val="004993"/>
                </a:solidFill>
                <a:latin typeface="Open Sans"/>
                <a:ea typeface="Open Sans"/>
                <a:cs typeface="Open Sans"/>
                <a:sym typeface="Open Sans"/>
              </a:rPr>
              <a:t>: BHA janë një mënyrë për të marrë ide të reja.</a:t>
            </a:r>
            <a:endParaRPr b="0" i="0" sz="1500" u="none" cap="none" strike="noStrike">
              <a:solidFill>
                <a:srgbClr val="004993"/>
              </a:solidFill>
              <a:latin typeface="Open Sans"/>
              <a:ea typeface="Open Sans"/>
              <a:cs typeface="Open Sans"/>
              <a:sym typeface="Open Sans"/>
            </a:endParaRPr>
          </a:p>
        </p:txBody>
      </p:sp>
      <p:sp>
        <p:nvSpPr>
          <p:cNvPr id="173" name="Google Shape;173;gf81126334d_0_42"/>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174" name="Google Shape;174;gf81126334d_0_42"/>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
        <p:nvSpPr>
          <p:cNvPr id="175" name="Google Shape;175;gf81126334d_0_42"/>
          <p:cNvSpPr txBox="1"/>
          <p:nvPr/>
        </p:nvSpPr>
        <p:spPr>
          <a:xfrm>
            <a:off x="1563514" y="4190900"/>
            <a:ext cx="58545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chemeClr val="accent4"/>
                </a:solidFill>
                <a:latin typeface="Open Sans"/>
                <a:ea typeface="Open Sans"/>
                <a:cs typeface="Open Sans"/>
                <a:sym typeface="Open Sans"/>
              </a:rPr>
              <a:t>mësimdhënësit</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f7f8b365c8_1_23"/>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gf7f8b365c8_1_23"/>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2" name="Google Shape;182;gf7f8b365c8_1_2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gf7f8b365c8_1_23"/>
          <p:cNvSpPr/>
          <p:nvPr/>
        </p:nvSpPr>
        <p:spPr>
          <a:xfrm>
            <a:off x="-1198275" y="54605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4" name="Google Shape;184;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5" name="Google Shape;185;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6" name="Google Shape;186;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7" name="Google Shape;187;gf7f8b365c8_1_23"/>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sp>
        <p:nvSpPr>
          <p:cNvPr id="188" name="Google Shape;188;gf7f8b365c8_1_23"/>
          <p:cNvSpPr txBox="1"/>
          <p:nvPr/>
        </p:nvSpPr>
        <p:spPr>
          <a:xfrm>
            <a:off x="1827075" y="4855675"/>
            <a:ext cx="5327400" cy="410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Nxitja e qasjeve aktive</a:t>
            </a:r>
            <a:r>
              <a:rPr b="0" i="0" lang="en-DE" sz="1500" u="none" cap="none" strike="noStrike">
                <a:solidFill>
                  <a:srgbClr val="004993"/>
                </a:solidFill>
                <a:latin typeface="Open Sans"/>
                <a:ea typeface="Open Sans"/>
                <a:cs typeface="Open Sans"/>
                <a:sym typeface="Open Sans"/>
              </a:rPr>
              <a:t>: Mësismdhënësit mund të hartojnë strategji të ndryshme praktike për të mbështetur përvojat e të mësuarit duke bërë bazuar në ripërzierjen/përshtatjen e BHA.</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Nxitja e bashkëpunimit</a:t>
            </a:r>
            <a:r>
              <a:rPr b="0" i="0" lang="en-DE" sz="1500" u="none" cap="none" strike="noStrike">
                <a:solidFill>
                  <a:srgbClr val="004993"/>
                </a:solidFill>
                <a:latin typeface="Open Sans"/>
                <a:ea typeface="Open Sans"/>
                <a:cs typeface="Open Sans"/>
                <a:sym typeface="Open Sans"/>
              </a:rPr>
              <a:t>: Reagimet nga kolegët, bashkëpunimi i studentëve dhe përfshirja e ekspertëve lartëson dhe pasuron mësimdhënësit, falë procesit të zbatuar nga licencat e hapura. </a:t>
            </a:r>
            <a:endParaRPr b="0" i="0" sz="15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Mbështetja e inovacionit: </a:t>
            </a:r>
            <a:r>
              <a:rPr b="0" i="0" lang="en-DE" sz="1500" u="none" cap="none" strike="noStrike">
                <a:solidFill>
                  <a:srgbClr val="004993"/>
                </a:solidFill>
                <a:latin typeface="Open Sans"/>
                <a:ea typeface="Open Sans"/>
                <a:cs typeface="Open Sans"/>
                <a:sym typeface="Open Sans"/>
              </a:rPr>
              <a:t>BHA ofron mundësi për të përmirësuar cilësinë e mësimdhënies dhe materialeve mësimore, duke i lejuar të tjerët të ndërtojnë mbi to dhe të ofrojnë reagime konstruktive. </a:t>
            </a:r>
            <a:endParaRPr b="0" i="0" sz="15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Sigurimi i trashëgimisë</a:t>
            </a:r>
            <a:r>
              <a:rPr b="0" i="0" lang="en-DE" sz="1500" u="none" cap="none" strike="noStrike">
                <a:solidFill>
                  <a:srgbClr val="004993"/>
                </a:solidFill>
                <a:latin typeface="Open Sans"/>
                <a:ea typeface="Open Sans"/>
                <a:cs typeface="Open Sans"/>
                <a:sym typeface="Open Sans"/>
              </a:rPr>
              <a:t>: Procesi i ripërdorimit i aktiv nga BHA vazhdon edhe pas daljes në pension.</a:t>
            </a:r>
            <a:endParaRPr b="0" i="0" sz="1500" u="none" cap="none" strike="noStrike">
              <a:solidFill>
                <a:srgbClr val="004993"/>
              </a:solidFill>
              <a:latin typeface="Open Sans"/>
              <a:ea typeface="Open Sans"/>
              <a:cs typeface="Open Sans"/>
              <a:sym typeface="Open Sans"/>
            </a:endParaRPr>
          </a:p>
        </p:txBody>
      </p:sp>
      <p:pic>
        <p:nvPicPr>
          <p:cNvPr id="189" name="Google Shape;189;gf7f8b365c8_1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0" name="Google Shape;190;gf7f8b365c8_1_23"/>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191" name="Google Shape;191;gf7f8b365c8_1_23"/>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
        <p:nvSpPr>
          <p:cNvPr id="192" name="Google Shape;192;gf7f8b365c8_1_23"/>
          <p:cNvSpPr txBox="1"/>
          <p:nvPr/>
        </p:nvSpPr>
        <p:spPr>
          <a:xfrm>
            <a:off x="1563514" y="4190900"/>
            <a:ext cx="58545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chemeClr val="accent4"/>
                </a:solidFill>
                <a:latin typeface="Open Sans"/>
                <a:ea typeface="Open Sans"/>
                <a:cs typeface="Open Sans"/>
                <a:sym typeface="Open Sans"/>
              </a:rPr>
              <a:t>mësimdhënësit</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f81126334d_0_64"/>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gf81126334d_0_64"/>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99" name="Google Shape;199;gf81126334d_0_6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0" name="Google Shape;200;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1" name="Google Shape;201;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2" name="Google Shape;202;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3" name="Google Shape;203;gf81126334d_0_64"/>
          <p:cNvSpPr txBox="1"/>
          <p:nvPr/>
        </p:nvSpPr>
        <p:spPr>
          <a:xfrm>
            <a:off x="591700" y="663225"/>
            <a:ext cx="1473300" cy="766333"/>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600"/>
              <a:buFont typeface="Arial"/>
              <a:buNone/>
            </a:pPr>
            <a:r>
              <a:rPr b="1" i="0" lang="en-DE" sz="3600" u="none" cap="none" strike="noStrike">
                <a:solidFill>
                  <a:schemeClr val="lt1"/>
                </a:solidFill>
                <a:latin typeface="Calibri"/>
                <a:ea typeface="Calibri"/>
                <a:cs typeface="Calibri"/>
                <a:sym typeface="Calibri"/>
              </a:rPr>
              <a:t>BHA</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rPr b="0" i="0" lang="en-DE" sz="1800" u="none" cap="none" strike="noStrike">
                <a:solidFill>
                  <a:schemeClr val="lt1"/>
                </a:solidFill>
                <a:latin typeface="Calibri"/>
                <a:ea typeface="Calibri"/>
                <a:cs typeface="Calibri"/>
                <a:sym typeface="Calibri"/>
              </a:rPr>
              <a:t>THEMELORE</a:t>
            </a:r>
            <a:endParaRPr b="0" i="0" sz="1800" u="none" cap="none" strike="noStrike">
              <a:solidFill>
                <a:schemeClr val="lt1"/>
              </a:solidFill>
              <a:latin typeface="Calibri"/>
              <a:ea typeface="Calibri"/>
              <a:cs typeface="Calibri"/>
              <a:sym typeface="Calibri"/>
            </a:endParaRPr>
          </a:p>
        </p:txBody>
      </p:sp>
      <p:pic>
        <p:nvPicPr>
          <p:cNvPr id="204" name="Google Shape;204;gf81126334d_0_6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5" name="Google Shape;205;gf81126334d_0_64"/>
          <p:cNvSpPr/>
          <p:nvPr/>
        </p:nvSpPr>
        <p:spPr>
          <a:xfrm>
            <a:off x="-1153575" y="54605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gf81126334d_0_64"/>
          <p:cNvSpPr txBox="1"/>
          <p:nvPr/>
        </p:nvSpPr>
        <p:spPr>
          <a:xfrm>
            <a:off x="1786925" y="4734250"/>
            <a:ext cx="4933500" cy="412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en-DE" sz="1600" u="none" cap="none" strike="noStrike">
                <a:solidFill>
                  <a:srgbClr val="004993"/>
                </a:solidFill>
                <a:latin typeface="Open Sans"/>
                <a:ea typeface="Open Sans"/>
                <a:cs typeface="Open Sans"/>
                <a:sym typeface="Open Sans"/>
              </a:rPr>
              <a:t>Zgjerojnë zgjedhjet: </a:t>
            </a:r>
            <a:r>
              <a:rPr b="0" i="0" lang="en-DE" sz="1600" u="none" cap="none" strike="noStrike">
                <a:solidFill>
                  <a:srgbClr val="004993"/>
                </a:solidFill>
                <a:latin typeface="Open Sans"/>
                <a:ea typeface="Open Sans"/>
                <a:cs typeface="Open Sans"/>
                <a:sym typeface="Open Sans"/>
              </a:rPr>
              <a:t>Tekstet shkollore BHA zgjerojnë burimet e mësimdhënësve dhe mund të garantojnë të njëjtin nivel të lartë të cilësisë si tekstet tradicionale.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en-DE" sz="1600" u="none" cap="none" strike="noStrike">
                <a:solidFill>
                  <a:srgbClr val="004993"/>
                </a:solidFill>
                <a:latin typeface="Open Sans"/>
                <a:ea typeface="Open Sans"/>
                <a:cs typeface="Open Sans"/>
                <a:sym typeface="Open Sans"/>
              </a:rPr>
              <a:t>Rritja e lirisë akademike: </a:t>
            </a:r>
            <a:r>
              <a:rPr b="0" i="0" lang="en-DE" sz="1600" u="none" cap="none" strike="noStrike">
                <a:solidFill>
                  <a:srgbClr val="004993"/>
                </a:solidFill>
                <a:latin typeface="Open Sans"/>
                <a:ea typeface="Open Sans"/>
                <a:cs typeface="Open Sans"/>
                <a:sym typeface="Open Sans"/>
              </a:rPr>
              <a:t>Licencat e hapura në BHA i lejojnë fakultetit të modifikojë dhe përditësojë rregullisht burimet mësimore për kurset e tyre.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en-DE" sz="1600" u="none" cap="none" strike="noStrike">
                <a:solidFill>
                  <a:srgbClr val="004993"/>
                </a:solidFill>
                <a:latin typeface="Open Sans"/>
                <a:ea typeface="Open Sans"/>
                <a:cs typeface="Open Sans"/>
                <a:sym typeface="Open Sans"/>
              </a:rPr>
              <a:t>Tregojnë inovacionin dhe kreativitetin: </a:t>
            </a:r>
            <a:r>
              <a:rPr b="0" i="0" lang="en-DE" sz="1600" u="none" cap="none" strike="noStrike">
                <a:solidFill>
                  <a:srgbClr val="004993"/>
                </a:solidFill>
                <a:latin typeface="Open Sans"/>
                <a:ea typeface="Open Sans"/>
                <a:cs typeface="Open Sans"/>
                <a:sym typeface="Open Sans"/>
              </a:rPr>
              <a:t>Kreativiteti i fakultetit mund t'u lërë përshtypje studentëve dhe sponsorëve të mundshëm. Kjo do të ndihmojë në rritjen e regjistrimit të studentëve për kurse të caktuara dhe në rritjen e vlerës së mësuesve individualë</a:t>
            </a:r>
            <a:r>
              <a:rPr b="0" i="0" lang="en-DE" sz="1600" u="none" cap="none" strike="noStrike">
                <a:solidFill>
                  <a:srgbClr val="000000"/>
                </a:solidFill>
                <a:latin typeface="Open Sans"/>
                <a:ea typeface="Open Sans"/>
                <a:cs typeface="Open Sans"/>
                <a:sym typeface="Open Sans"/>
              </a:rPr>
              <a:t>.</a:t>
            </a:r>
            <a:endParaRPr b="0" i="0" sz="2200" u="none" cap="none" strike="noStrike">
              <a:solidFill>
                <a:srgbClr val="FFDE59"/>
              </a:solidFill>
              <a:latin typeface="Open Sans"/>
              <a:ea typeface="Open Sans"/>
              <a:cs typeface="Open Sans"/>
              <a:sym typeface="Open Sans"/>
            </a:endParaRPr>
          </a:p>
        </p:txBody>
      </p:sp>
      <p:sp>
        <p:nvSpPr>
          <p:cNvPr id="207" name="Google Shape;207;gf81126334d_0_64"/>
          <p:cNvSpPr txBox="1"/>
          <p:nvPr/>
        </p:nvSpPr>
        <p:spPr>
          <a:xfrm>
            <a:off x="2357725" y="459425"/>
            <a:ext cx="462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"Burimet e hapura arsimore (BHA) </a:t>
            </a:r>
            <a:r>
              <a:rPr b="0" i="0" lang="en-DE" sz="1200" u="none" cap="none" strike="noStrike">
                <a:solidFill>
                  <a:srgbClr val="004993"/>
                </a:solidFill>
                <a:latin typeface="Open Sans"/>
                <a:ea typeface="Open Sans"/>
                <a:cs typeface="Open Sans"/>
                <a:sym typeface="Open Sans"/>
              </a:rPr>
              <a:t>janë materiale mësimore, mësimore dhe kërkimore</a:t>
            </a:r>
            <a:r>
              <a:rPr b="1" i="0" lang="en-DE" sz="1200" u="none" cap="none" strike="noStrike">
                <a:solidFill>
                  <a:srgbClr val="004993"/>
                </a:solidFill>
                <a:latin typeface="Open Sans"/>
                <a:ea typeface="Open Sans"/>
                <a:cs typeface="Open Sans"/>
                <a:sym typeface="Open Sans"/>
              </a:rPr>
              <a:t> në çdo format dhe medium </a:t>
            </a:r>
            <a:r>
              <a:rPr b="0" i="0" lang="en-DE" sz="1200" u="none" cap="none" strike="noStrike">
                <a:solidFill>
                  <a:srgbClr val="004993"/>
                </a:solidFill>
                <a:latin typeface="Open Sans"/>
                <a:ea typeface="Open Sans"/>
                <a:cs typeface="Open Sans"/>
                <a:sym typeface="Open Sans"/>
              </a:rPr>
              <a:t>që janë në domenin publik ose janë nën të drejtën e autorit që janë lëshuar nën </a:t>
            </a:r>
            <a:r>
              <a:rPr b="1" i="0" lang="en-DE" sz="1200" u="none" cap="none" strike="noStrike">
                <a:solidFill>
                  <a:srgbClr val="004993"/>
                </a:solidFill>
                <a:latin typeface="Open Sans"/>
                <a:ea typeface="Open Sans"/>
                <a:cs typeface="Open Sans"/>
                <a:sym typeface="Open Sans"/>
              </a:rPr>
              <a:t>një licencë të hapur, </a:t>
            </a:r>
            <a:r>
              <a:rPr b="0" i="0" lang="en-DE" sz="1200" u="none" cap="none" strike="noStrike">
                <a:solidFill>
                  <a:srgbClr val="004993"/>
                </a:solidFill>
                <a:latin typeface="Open Sans"/>
                <a:ea typeface="Open Sans"/>
                <a:cs typeface="Open Sans"/>
                <a:sym typeface="Open Sans"/>
              </a:rPr>
              <a:t>që lejojnë akses pa kosto, ripërdorim, ripërdorim-qëllimi, përshtatja dhe rishpërndarja nga të tjerët."</a:t>
            </a:r>
            <a:endParaRPr b="0" i="0" sz="1200" u="none" cap="none" strike="noStrike">
              <a:solidFill>
                <a:srgbClr val="004993"/>
              </a:solidFill>
              <a:latin typeface="Open Sans"/>
              <a:ea typeface="Open Sans"/>
              <a:cs typeface="Open Sans"/>
              <a:sym typeface="Open Sans"/>
            </a:endParaRPr>
          </a:p>
        </p:txBody>
      </p:sp>
      <p:sp>
        <p:nvSpPr>
          <p:cNvPr id="208" name="Google Shape;208;gf81126334d_0_64"/>
          <p:cNvSpPr txBox="1"/>
          <p:nvPr/>
        </p:nvSpPr>
        <p:spPr>
          <a:xfrm>
            <a:off x="493200" y="2229500"/>
            <a:ext cx="7151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Nga Rekomandimi i UNESCO-s mbi Burimet e Hapura Arsimore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p:txBody>
      </p:sp>
      <p:sp>
        <p:nvSpPr>
          <p:cNvPr id="209" name="Google Shape;209;gf81126334d_0_64"/>
          <p:cNvSpPr txBox="1"/>
          <p:nvPr/>
        </p:nvSpPr>
        <p:spPr>
          <a:xfrm>
            <a:off x="1563514" y="4190900"/>
            <a:ext cx="58545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Përfitimet e Arsimit të Hapur për </a:t>
            </a:r>
            <a:r>
              <a:rPr b="1" i="0" lang="en-DE" sz="1800" u="none" cap="none" strike="noStrike">
                <a:solidFill>
                  <a:schemeClr val="accent4"/>
                </a:solidFill>
                <a:latin typeface="Open Sans"/>
                <a:ea typeface="Open Sans"/>
                <a:cs typeface="Open Sans"/>
                <a:sym typeface="Open Sans"/>
              </a:rPr>
              <a:t>mësimdhënësit</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2021-07-01T10:24:04Z</dcterms:created>
  <dc:creator>Agata Morka</dc:creator>
</cp:coreProperties>
</file>